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?>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0" r:id="rId1"/>
  </p:sldMasterIdLst>
  <p:notesMasterIdLst>
    <p:notesMasterId r:id="rId31"/>
  </p:notesMasterIdLst>
  <p:sldIdLst>
    <p:sldId id="513" r:id="rId2"/>
    <p:sldId id="730" r:id="rId3"/>
    <p:sldId id="747" r:id="rId4"/>
    <p:sldId id="763" r:id="rId5"/>
    <p:sldId id="735" r:id="rId6"/>
    <p:sldId id="736" r:id="rId7"/>
    <p:sldId id="745" r:id="rId8"/>
    <p:sldId id="777" r:id="rId9"/>
    <p:sldId id="758" r:id="rId10"/>
    <p:sldId id="760" r:id="rId11"/>
    <p:sldId id="759" r:id="rId12"/>
    <p:sldId id="787" r:id="rId13"/>
    <p:sldId id="790" r:id="rId14"/>
    <p:sldId id="791" r:id="rId15"/>
    <p:sldId id="800" r:id="rId16"/>
    <p:sldId id="792" r:id="rId17"/>
    <p:sldId id="793" r:id="rId18"/>
    <p:sldId id="796" r:id="rId19"/>
    <p:sldId id="794" r:id="rId20"/>
    <p:sldId id="795" r:id="rId21"/>
    <p:sldId id="797" r:id="rId22"/>
    <p:sldId id="798" r:id="rId23"/>
    <p:sldId id="799" r:id="rId24"/>
    <p:sldId id="786" r:id="rId25"/>
    <p:sldId id="789" r:id="rId26"/>
    <p:sldId id="788" r:id="rId27"/>
    <p:sldId id="771" r:id="rId28"/>
    <p:sldId id="801" r:id="rId29"/>
    <p:sldId id="291" r:id="rId30"/>
  </p:sldIdLst>
  <p:sldSz cx="9144000" cy="5143500" type="screen16x9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33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rbara Reif" initials="BR" lastIdx="3" clrIdx="0"/>
  <p:cmAuthor id="1" name="Jane Gibbons -X (jagibbon - DEL ORO CONSULTING INC at Cisco)" initials="JG-(-DOCIaC" lastIdx="28" clrIdx="1">
    <p:extLst>
      <p:ext uri="{19B8F6BF-5375-455C-9EA6-DF929625EA0E}">
        <p15:presenceInfo xmlns:p15="http://schemas.microsoft.com/office/powerpoint/2012/main" userId="S-1-5-21-1708537768-1303643608-725345543-200204" providerId="AD"/>
      </p:ext>
    </p:extLst>
  </p:cmAuthor>
  <p:cmAuthor id="2" name="Bob Vachon" initials="BV" lastIdx="24" clrIdx="2">
    <p:extLst>
      <p:ext uri="{19B8F6BF-5375-455C-9EA6-DF929625EA0E}">
        <p15:presenceInfo xmlns:p15="http://schemas.microsoft.com/office/powerpoint/2012/main" userId="c7abe87968a0b63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CC"/>
    <a:srgbClr val="000099"/>
    <a:srgbClr val="CC99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31" autoAdjust="0"/>
    <p:restoredTop sz="81065" autoAdjust="0"/>
  </p:normalViewPr>
  <p:slideViewPr>
    <p:cSldViewPr snapToGrid="0" showGuides="1">
      <p:cViewPr varScale="1">
        <p:scale>
          <a:sx n="138" d="100"/>
          <a:sy n="138" d="100"/>
        </p:scale>
        <p:origin x="120" y="132"/>
      </p:cViewPr>
      <p:guideLst>
        <p:guide orient="horz" pos="1620"/>
        <p:guide pos="33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1" d="100"/>
        <a:sy n="111" d="100"/>
      </p:scale>
      <p:origin x="0" y="-5120"/>
    </p:cViewPr>
  </p:sorterViewPr>
  <p:gridSpacing cx="76200" cy="76200"/>
</p:viewPr>
</file>

<file path=ppt/_rels/presentation.xml.rels><?xml version="1.0" encoding="utf-8"?>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37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6337D9-3022-3D41-8D8A-BDF2F3B0DD8E}" type="datetimeFigureOut">
              <a:rPr lang="en-US" smtClean="0"/>
              <a:t>12/18/2017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1018C-6CAF-B84E-B92C-ECB119457F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564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?>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?>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?>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?>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?>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?>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?>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?>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?>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?>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?>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?>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?>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?>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?>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?>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?>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?>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?>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?>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?>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?>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?>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?>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?>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?>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buFontTx/>
              <a:buNone/>
            </a:pPr>
            <a:r>
              <a:rPr b="false" lang="pl-PL"/>
              <a:t>Program Akademii sieci komputerowych Cisco</a:t>
            </a:r>
          </a:p>
          <a:p>
            <a:pPr rtl="0">
              <a:buFontTx/>
              <a:buNone/>
            </a:pPr>
            <a:r>
              <a:rPr b="false" lang="pl-PL"/>
              <a:t>Wprowadzenie</a:t>
            </a:r>
            <a:r>
              <a:rPr b="false" baseline="0" lang="pl-PL"/>
              <a:t> do cyberbezpieczeństwa (wersja 2.1)</a:t>
            </a:r>
          </a:p>
          <a:p>
            <a:pPr rtl="0">
              <a:buFontTx/>
              <a:buNone/>
            </a:pPr>
            <a:r>
              <a:rPr sz="1300" b="false" lang="pl-PL"/>
              <a:t>Rozdział 2: </a:t>
            </a:r>
            <a:r>
              <a:rPr sz="1400" lang="pl-PL">
                <a:latin typeface="Arial" charset="0"/>
              </a:rPr>
              <a:t>Ataki, koncepcje i techniki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1</a:t>
            </a:fld>
          </a:p>
        </p:txBody>
      </p:sp>
    </p:spTree>
    <p:extLst>
      <p:ext uri="{BB962C8B-B14F-4D97-AF65-F5344CB8AC3E}">
        <p14:creationId xmlns:p14="http://schemas.microsoft.com/office/powerpoint/2010/main" val="30255421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buFontTx/>
              <a:buNone/>
            </a:pPr>
            <a:r>
              <a:rPr sz="1200" lang="pl-PL">
                <a:latin typeface="Arial" charset="0"/>
              </a:rPr>
              <a:t>2 - Attacks, Concepts and Techniques</a:t>
            </a:r>
          </a:p>
          <a:p>
            <a:pPr rtl="0">
              <a:buFontTx/>
              <a:buNone/>
            </a:pPr>
            <a:r>
              <a:rPr sz="1200" b="false" lang="pl-PL">
                <a:latin typeface="Arial" charset="0"/>
              </a:rPr>
              <a:t>2</a:t>
            </a:r>
            <a:r>
              <a:rPr sz="1200" b="false" lang="pl-PL"/>
              <a:t>.1 – </a:t>
            </a:r>
            <a:r>
              <a:rPr lang="pl-PL"/>
              <a:t>Analyzing a Cyberattack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11</a:t>
            </a:fld>
          </a:p>
        </p:txBody>
      </p:sp>
    </p:spTree>
    <p:extLst>
      <p:ext uri="{BB962C8B-B14F-4D97-AF65-F5344CB8AC3E}">
        <p14:creationId xmlns:p14="http://schemas.microsoft.com/office/powerpoint/2010/main" val="6255296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buFontTx/>
              <a:buNone/>
            </a:pPr>
            <a:r>
              <a:rPr sz="1200" b="false" lang="pl-PL">
                <a:latin typeface="Arial" charset="0"/>
              </a:rPr>
              <a:t>2</a:t>
            </a:r>
            <a:r>
              <a:rPr sz="1200" b="false" lang="pl-PL"/>
              <a:t>.1 – </a:t>
            </a:r>
            <a:r>
              <a:rPr lang="pl-PL"/>
              <a:t>Analyzing a Cyberattack</a:t>
            </a:r>
          </a:p>
          <a:p>
            <a:pPr rtl="0"/>
            <a:r>
              <a:rPr lang="pl-PL"/>
              <a:t>2.1.1 – Security Vulnerability and Exploits</a:t>
            </a:r>
          </a:p>
          <a:p>
            <a:pPr rtl="0"/>
            <a:r>
              <a:rPr lang="pl-PL"/>
              <a:t>2.1.1.1 – Finding Security Vulnerabilities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12</a:t>
            </a:fld>
          </a:p>
        </p:txBody>
      </p:sp>
    </p:spTree>
    <p:extLst>
      <p:ext uri="{BB962C8B-B14F-4D97-AF65-F5344CB8AC3E}">
        <p14:creationId xmlns:p14="http://schemas.microsoft.com/office/powerpoint/2010/main" val="23441619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buFontTx/>
              <a:buNone/>
            </a:pPr>
            <a:r>
              <a:rPr sz="1200" b="false" lang="pl-PL">
                <a:latin typeface="Arial" charset="0"/>
              </a:rPr>
              <a:t>2</a:t>
            </a:r>
            <a:r>
              <a:rPr sz="1200" b="false" lang="pl-PL"/>
              <a:t>.1 – </a:t>
            </a:r>
            <a:r>
              <a:rPr lang="pl-PL"/>
              <a:t>Analyzing a Cyberattack</a:t>
            </a:r>
          </a:p>
          <a:p>
            <a:pPr rtl="0"/>
            <a:r>
              <a:rPr lang="pl-PL"/>
              <a:t>2.1.2 – Types of Security Vulnerabilities</a:t>
            </a:r>
          </a:p>
          <a:p>
            <a:pPr rtl="0"/>
            <a:r>
              <a:rPr lang="pl-PL"/>
              <a:t>2.1.2.1 – Categorizing Security Vulnerabilities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13</a:t>
            </a:fld>
          </a:p>
        </p:txBody>
      </p:sp>
    </p:spTree>
    <p:extLst>
      <p:ext uri="{BB962C8B-B14F-4D97-AF65-F5344CB8AC3E}">
        <p14:creationId xmlns:p14="http://schemas.microsoft.com/office/powerpoint/2010/main" val="28343073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buFontTx/>
              <a:buNone/>
            </a:pPr>
            <a:r>
              <a:rPr sz="1200" b="false" lang="pl-PL">
                <a:latin typeface="Arial" charset="0"/>
              </a:rPr>
              <a:t>2</a:t>
            </a:r>
            <a:r>
              <a:rPr sz="1200" b="false" lang="pl-PL"/>
              <a:t>.1 – </a:t>
            </a:r>
            <a:r>
              <a:rPr lang="pl-PL"/>
              <a:t>Analyzing a Cyberattack</a:t>
            </a:r>
          </a:p>
          <a:p>
            <a:pPr rtl="0"/>
            <a:r>
              <a:rPr lang="pl-PL"/>
              <a:t>2.1.3 – Types of Malware and Symptoms</a:t>
            </a:r>
          </a:p>
          <a:p>
            <a:pPr rtl="0"/>
            <a:r>
              <a:rPr lang="pl-PL"/>
              <a:t>2.1.3.1 – Types of Malware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14</a:t>
            </a:fld>
          </a:p>
        </p:txBody>
      </p:sp>
    </p:spTree>
    <p:extLst>
      <p:ext uri="{BB962C8B-B14F-4D97-AF65-F5344CB8AC3E}">
        <p14:creationId xmlns:p14="http://schemas.microsoft.com/office/powerpoint/2010/main" val="2688093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buFontTx/>
              <a:buNone/>
            </a:pPr>
            <a:r>
              <a:rPr sz="1200" b="false" lang="pl-PL">
                <a:latin typeface="Arial" charset="0"/>
              </a:rPr>
              <a:t>2</a:t>
            </a:r>
            <a:r>
              <a:rPr sz="1200" b="false" lang="pl-PL"/>
              <a:t>.1 – </a:t>
            </a:r>
            <a:r>
              <a:rPr lang="pl-PL"/>
              <a:t>Analyzing a Cyberattack</a:t>
            </a:r>
          </a:p>
          <a:p>
            <a:pPr rtl="0"/>
            <a:r>
              <a:rPr lang="pl-PL"/>
              <a:t>2.1.3 – Types of Malware and Symptoms</a:t>
            </a:r>
          </a:p>
          <a:p>
            <a:pPr rtl="0"/>
            <a:r>
              <a:rPr lang="pl-PL"/>
              <a:t>2.1.3.1 – Types of Malware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15</a:t>
            </a:fld>
          </a:p>
        </p:txBody>
      </p:sp>
    </p:spTree>
    <p:extLst>
      <p:ext uri="{BB962C8B-B14F-4D97-AF65-F5344CB8AC3E}">
        <p14:creationId xmlns:p14="http://schemas.microsoft.com/office/powerpoint/2010/main" val="3333229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buFontTx/>
              <a:buNone/>
            </a:pPr>
            <a:r>
              <a:rPr sz="1200" b="false" lang="pl-PL">
                <a:latin typeface="Arial" charset="0"/>
              </a:rPr>
              <a:t>2</a:t>
            </a:r>
            <a:r>
              <a:rPr sz="1200" b="false" lang="pl-PL"/>
              <a:t>.1 – </a:t>
            </a:r>
            <a:r>
              <a:rPr lang="pl-PL"/>
              <a:t>Analyzing a Cyberattack</a:t>
            </a:r>
          </a:p>
          <a:p>
            <a:pPr rtl="0"/>
            <a:r>
              <a:rPr lang="pl-PL"/>
              <a:t>2.1.3 – Types of Malware and Symptoms</a:t>
            </a:r>
          </a:p>
          <a:p>
            <a:pPr rtl="0"/>
            <a:r>
              <a:rPr lang="pl-PL"/>
              <a:t>2.1.3.2 – Symptoms of Malware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16</a:t>
            </a:fld>
          </a:p>
        </p:txBody>
      </p:sp>
    </p:spTree>
    <p:extLst>
      <p:ext uri="{BB962C8B-B14F-4D97-AF65-F5344CB8AC3E}">
        <p14:creationId xmlns:p14="http://schemas.microsoft.com/office/powerpoint/2010/main" val="9291672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buFontTx/>
              <a:buNone/>
            </a:pPr>
            <a:r>
              <a:rPr sz="1200" b="false" lang="pl-PL">
                <a:latin typeface="Arial" charset="0"/>
              </a:rPr>
              <a:t>2</a:t>
            </a:r>
            <a:r>
              <a:rPr sz="1200" b="false" lang="pl-PL"/>
              <a:t>.1 – </a:t>
            </a:r>
            <a:r>
              <a:rPr lang="pl-PL"/>
              <a:t>Analyzing a Cyberattack</a:t>
            </a:r>
          </a:p>
          <a:p>
            <a:pPr rtl="0"/>
            <a:r>
              <a:rPr lang="pl-PL"/>
              <a:t>2.1.4 – Methods of Infiltration</a:t>
            </a:r>
          </a:p>
          <a:p>
            <a:pPr rtl="0"/>
            <a:r>
              <a:rPr lang="pl-PL"/>
              <a:t>2.1.4.1 – Social Engineering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17</a:t>
            </a:fld>
          </a:p>
        </p:txBody>
      </p:sp>
    </p:spTree>
    <p:extLst>
      <p:ext uri="{BB962C8B-B14F-4D97-AF65-F5344CB8AC3E}">
        <p14:creationId xmlns:p14="http://schemas.microsoft.com/office/powerpoint/2010/main" val="31828275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buFontTx/>
              <a:buNone/>
            </a:pPr>
            <a:r>
              <a:rPr sz="1200" b="false" lang="pl-PL">
                <a:latin typeface="Arial" charset="0"/>
              </a:rPr>
              <a:t>2</a:t>
            </a:r>
            <a:r>
              <a:rPr sz="1200" b="false" lang="pl-PL"/>
              <a:t>.1 – </a:t>
            </a:r>
            <a:r>
              <a:rPr lang="pl-PL"/>
              <a:t>Analyzing a Cyberattack</a:t>
            </a:r>
          </a:p>
          <a:p>
            <a:pPr rtl="0"/>
            <a:r>
              <a:rPr lang="pl-PL"/>
              <a:t>2.1.4 – Methods of Infiltration</a:t>
            </a:r>
          </a:p>
          <a:p>
            <a:pPr rtl="0"/>
            <a:r>
              <a:rPr lang="pl-PL"/>
              <a:t>2.1.4.2 – Wi-Fi Password Cracking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18</a:t>
            </a:fld>
          </a:p>
        </p:txBody>
      </p:sp>
    </p:spTree>
    <p:extLst>
      <p:ext uri="{BB962C8B-B14F-4D97-AF65-F5344CB8AC3E}">
        <p14:creationId xmlns:p14="http://schemas.microsoft.com/office/powerpoint/2010/main" val="8614058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buFontTx/>
              <a:buNone/>
            </a:pPr>
            <a:r>
              <a:rPr sz="1200" b="false" lang="pl-PL">
                <a:latin typeface="Arial" charset="0"/>
              </a:rPr>
              <a:t>2</a:t>
            </a:r>
            <a:r>
              <a:rPr sz="1200" b="false" lang="pl-PL"/>
              <a:t>.1 – </a:t>
            </a:r>
            <a:r>
              <a:rPr lang="pl-PL"/>
              <a:t>Analyzing a Cyberattack</a:t>
            </a:r>
          </a:p>
          <a:p>
            <a:pPr rtl="0"/>
            <a:r>
              <a:rPr lang="pl-PL"/>
              <a:t>2.1.4 – Methods of Infiltration</a:t>
            </a:r>
          </a:p>
          <a:p>
            <a:pPr rtl="0"/>
            <a:r>
              <a:rPr lang="pl-PL"/>
              <a:t>2.1.4.3 - Phishing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19</a:t>
            </a:fld>
          </a:p>
        </p:txBody>
      </p:sp>
    </p:spTree>
    <p:extLst>
      <p:ext uri="{BB962C8B-B14F-4D97-AF65-F5344CB8AC3E}">
        <p14:creationId xmlns:p14="http://schemas.microsoft.com/office/powerpoint/2010/main" val="2912887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buFontTx/>
              <a:buNone/>
            </a:pPr>
            <a:r>
              <a:rPr sz="1200" b="false" lang="pl-PL">
                <a:latin typeface="Arial" charset="0"/>
              </a:rPr>
              <a:t>2</a:t>
            </a:r>
            <a:r>
              <a:rPr sz="1200" b="false" lang="pl-PL"/>
              <a:t>.1 – </a:t>
            </a:r>
            <a:r>
              <a:rPr lang="pl-PL"/>
              <a:t>Analyzing a Cyberattack</a:t>
            </a:r>
          </a:p>
          <a:p>
            <a:pPr rtl="0"/>
            <a:r>
              <a:rPr lang="pl-PL"/>
              <a:t>2.1.4 – Methods of Infiltration</a:t>
            </a:r>
          </a:p>
          <a:p>
            <a:pPr rtl="0"/>
            <a:r>
              <a:rPr lang="pl-PL"/>
              <a:t>2.1.4.4 – Vulnerability Exploitation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20</a:t>
            </a:fld>
          </a:p>
        </p:txBody>
      </p:sp>
    </p:spTree>
    <p:extLst>
      <p:ext uri="{BB962C8B-B14F-4D97-AF65-F5344CB8AC3E}">
        <p14:creationId xmlns:p14="http://schemas.microsoft.com/office/powerpoint/2010/main" val="19723112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/>
            <a:fld id="{7C839C26-801B-42B6-A101-60F37FE2B0A8}" type="slidenum">
              <a:rPr sz="800" b="false"/>
              <a:pPr algn="r"/>
              <a:t>2</a:t>
            </a:fld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67713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buFontTx/>
              <a:buNone/>
            </a:pPr>
            <a:r>
              <a:rPr sz="1200" b="false" lang="pl-PL">
                <a:latin typeface="Arial" charset="0"/>
              </a:rPr>
              <a:t>2</a:t>
            </a:r>
            <a:r>
              <a:rPr sz="1200" b="false" lang="pl-PL"/>
              <a:t>.1 – </a:t>
            </a:r>
            <a:r>
              <a:rPr lang="pl-PL"/>
              <a:t>Analyzing a Cyberattack</a:t>
            </a:r>
          </a:p>
          <a:p>
            <a:pPr rtl="0"/>
            <a:r>
              <a:rPr lang="pl-PL"/>
              <a:t>2.1.5 – Denial of Service</a:t>
            </a:r>
          </a:p>
          <a:p>
            <a:pPr rtl="0"/>
            <a:r>
              <a:rPr lang="pl-PL"/>
              <a:t>2.1.5.1 - DoS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21</a:t>
            </a:fld>
          </a:p>
        </p:txBody>
      </p:sp>
    </p:spTree>
    <p:extLst>
      <p:ext uri="{BB962C8B-B14F-4D97-AF65-F5344CB8AC3E}">
        <p14:creationId xmlns:p14="http://schemas.microsoft.com/office/powerpoint/2010/main" val="11400427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buFontTx/>
              <a:buNone/>
            </a:pPr>
            <a:r>
              <a:rPr sz="1200" b="false" lang="pl-PL">
                <a:latin typeface="Arial" charset="0"/>
              </a:rPr>
              <a:t>2</a:t>
            </a:r>
            <a:r>
              <a:rPr sz="1200" b="false" lang="pl-PL"/>
              <a:t>.1 – </a:t>
            </a:r>
            <a:r>
              <a:rPr lang="pl-PL"/>
              <a:t>Analyzing a Cyberattack</a:t>
            </a:r>
          </a:p>
          <a:p>
            <a:pPr rtl="0"/>
            <a:r>
              <a:rPr lang="pl-PL"/>
              <a:t>2.1.5 – Denial of Service</a:t>
            </a:r>
          </a:p>
          <a:p>
            <a:pPr rtl="0"/>
            <a:r>
              <a:rPr lang="pl-PL"/>
              <a:t>2.1.5.2 - DDoS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22</a:t>
            </a:fld>
          </a:p>
        </p:txBody>
      </p:sp>
    </p:spTree>
    <p:extLst>
      <p:ext uri="{BB962C8B-B14F-4D97-AF65-F5344CB8AC3E}">
        <p14:creationId xmlns:p14="http://schemas.microsoft.com/office/powerpoint/2010/main" val="399466513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buFontTx/>
              <a:buNone/>
            </a:pPr>
            <a:r>
              <a:rPr sz="1200" b="false" lang="pl-PL">
                <a:latin typeface="Arial" charset="0"/>
              </a:rPr>
              <a:t>2</a:t>
            </a:r>
            <a:r>
              <a:rPr sz="1200" b="false" lang="pl-PL"/>
              <a:t>.1 – </a:t>
            </a:r>
            <a:r>
              <a:rPr lang="pl-PL"/>
              <a:t>Analyzing a Cyberattack</a:t>
            </a:r>
          </a:p>
          <a:p>
            <a:pPr rtl="0"/>
            <a:r>
              <a:rPr lang="pl-PL"/>
              <a:t>2.1.5 – Denial of Service</a:t>
            </a:r>
          </a:p>
          <a:p>
            <a:pPr rtl="0"/>
            <a:r>
              <a:rPr lang="pl-PL"/>
              <a:t>2.1.5.3 – SEO Poisoning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23</a:t>
            </a:fld>
          </a:p>
        </p:txBody>
      </p:sp>
    </p:spTree>
    <p:extLst>
      <p:ext uri="{BB962C8B-B14F-4D97-AF65-F5344CB8AC3E}">
        <p14:creationId xmlns:p14="http://schemas.microsoft.com/office/powerpoint/2010/main" val="283396066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buFontTx/>
              <a:buNone/>
            </a:pPr>
            <a:r>
              <a:rPr sz="1200" lang="pl-PL">
                <a:latin typeface="Arial" charset="0"/>
              </a:rPr>
              <a:t>2 - Attacks, Concepts and Techniques</a:t>
            </a:r>
          </a:p>
          <a:p>
            <a:pPr rtl="0">
              <a:buFontTx/>
              <a:buNone/>
            </a:pPr>
            <a:r>
              <a:rPr lang="pl-PL"/>
              <a:t>2.2 - The Cybersecurity Landscape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24</a:t>
            </a:fld>
          </a:p>
        </p:txBody>
      </p:sp>
    </p:spTree>
    <p:extLst>
      <p:ext uri="{BB962C8B-B14F-4D97-AF65-F5344CB8AC3E}">
        <p14:creationId xmlns:p14="http://schemas.microsoft.com/office/powerpoint/2010/main" val="281563058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buFontTx/>
              <a:buNone/>
            </a:pPr>
            <a:r>
              <a:rPr lang="pl-PL"/>
              <a:t>2.2 - The Cybersecurity Landscape</a:t>
            </a:r>
          </a:p>
          <a:p>
            <a:pPr rtl="0"/>
            <a:r>
              <a:rPr lang="pl-PL"/>
              <a:t>2.2.1 – Blended Attack</a:t>
            </a:r>
          </a:p>
          <a:p>
            <a:pPr rtl="0"/>
            <a:r>
              <a:rPr lang="pl-PL"/>
              <a:t>2.2.1.1 – What is a Blended Attack?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25</a:t>
            </a:fld>
          </a:p>
        </p:txBody>
      </p:sp>
    </p:spTree>
    <p:extLst>
      <p:ext uri="{BB962C8B-B14F-4D97-AF65-F5344CB8AC3E}">
        <p14:creationId xmlns:p14="http://schemas.microsoft.com/office/powerpoint/2010/main" val="94892687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buFontTx/>
              <a:buNone/>
            </a:pPr>
            <a:r>
              <a:rPr lang="pl-PL"/>
              <a:t>2.2 - The Cybersecurity Landscape</a:t>
            </a:r>
          </a:p>
          <a:p>
            <a:pPr rtl="0"/>
            <a:r>
              <a:rPr lang="pl-PL"/>
              <a:t>2.2.2 – Impact Reduction</a:t>
            </a:r>
          </a:p>
          <a:p>
            <a:pPr rtl="0"/>
            <a:r>
              <a:rPr lang="pl-PL"/>
              <a:t>2.2.2.1 – What is Impact Reduction?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26</a:t>
            </a:fld>
          </a:p>
        </p:txBody>
      </p:sp>
    </p:spTree>
    <p:extLst>
      <p:ext uri="{BB962C8B-B14F-4D97-AF65-F5344CB8AC3E}">
        <p14:creationId xmlns:p14="http://schemas.microsoft.com/office/powerpoint/2010/main" val="156927184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buFontTx/>
              <a:buNone/>
            </a:pPr>
            <a:r>
              <a:rPr sz="1200" b="false" lang="pl-PL"/>
              <a:t>2 – Attacks, Concepts and Techniques</a:t>
            </a:r>
          </a:p>
          <a:p>
            <a:pPr rtl="0"/>
            <a:r>
              <a:rPr lang="pl-PL"/>
              <a:t>2.3 – Summary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27</a:t>
            </a:fld>
          </a:p>
        </p:txBody>
      </p:sp>
    </p:spTree>
    <p:extLst>
      <p:ext uri="{BB962C8B-B14F-4D97-AF65-F5344CB8AC3E}">
        <p14:creationId xmlns:p14="http://schemas.microsoft.com/office/powerpoint/2010/main" val="17641006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buFontTx/>
              <a:buNone/>
            </a:pPr>
            <a:r>
              <a:rPr lang="pl-PL"/>
              <a:t>2.3 – Chapter Summary</a:t>
            </a:r>
          </a:p>
          <a:p>
            <a:pPr rtl="0"/>
            <a:r>
              <a:rPr lang="pl-PL"/>
              <a:t>2.3.1.1 – Summary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28</a:t>
            </a:fld>
          </a:p>
        </p:txBody>
      </p:sp>
    </p:spTree>
    <p:extLst>
      <p:ext uri="{BB962C8B-B14F-4D97-AF65-F5344CB8AC3E}">
        <p14:creationId xmlns:p14="http://schemas.microsoft.com/office/powerpoint/2010/main" val="5861372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buFontTx/>
              <a:buNone/>
            </a:pPr>
            <a:r>
              <a:rPr b="false" lang="pl-PL"/>
              <a:t>Cisco Networking Academy Program</a:t>
            </a:r>
          </a:p>
          <a:p>
            <a:pPr rtl="0">
              <a:buFontTx/>
              <a:buNone/>
            </a:pPr>
            <a:r>
              <a:rPr b="false" lang="pl-PL"/>
              <a:t>Introduction</a:t>
            </a:r>
            <a:r>
              <a:rPr b="false" baseline="0" lang="pl-PL"/>
              <a:t> to Cybersecurity v2.0</a:t>
            </a:r>
          </a:p>
          <a:p>
            <a:pPr rtl="0">
              <a:buFontTx/>
              <a:buNone/>
            </a:pPr>
            <a:r>
              <a:rPr sz="1300" b="false" lang="pl-PL"/>
              <a:t>Chapter </a:t>
            </a:r>
            <a:r>
              <a:rPr sz="1400" lang="pl-PL">
                <a:latin typeface="Arial" charset="0"/>
              </a:rPr>
              <a:t>2: Attacks, Concepts and Techniques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3</a:t>
            </a:fld>
          </a:p>
        </p:txBody>
      </p:sp>
    </p:spTree>
    <p:extLst>
      <p:ext uri="{BB962C8B-B14F-4D97-AF65-F5344CB8AC3E}">
        <p14:creationId xmlns:p14="http://schemas.microsoft.com/office/powerpoint/2010/main" val="41503246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/>
            <a:fld id="{0A313ED8-785B-4D16-9B17-4143385249B9}" type="slidenum">
              <a:rPr sz="800" b="false"/>
              <a:pPr algn="r"/>
              <a:t>4</a:t>
            </a:fld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74538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/>
            <a:fld id="{ACE20BE7-F2F3-4E26-9454-50B18F790A4E}" type="slidenum">
              <a:rPr sz="800" b="false">
                <a:ea typeface="ＭＳ Ｐゴシック" pitchFamily="34" charset="-128"/>
              </a:rPr>
              <a:pPr algn="r"/>
              <a:t>5</a:t>
            </a:fld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26138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/>
            <a:fld id="{7391C207-9349-46D5-9D89-8ADDA5014D1F}" type="slidenum">
              <a:rPr sz="800" b="false"/>
              <a:pPr algn="r"/>
              <a:t>6</a:t>
            </a:fld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05797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/>
            <a:fld id="{5F7D0146-1035-4865-8A5B-0B1E8578604B}" type="slidenum">
              <a:rPr sz="800" b="false">
                <a:ea typeface="ＭＳ Ｐゴシック" pitchFamily="34" charset="-128"/>
              </a:rPr>
              <a:pPr algn="r"/>
              <a:t>7</a:t>
            </a:fld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15732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buFontTx/>
              <a:buNone/>
            </a:pPr>
            <a:r>
              <a:rPr b="false" lang="pl-PL"/>
              <a:t>Cisco Networking Academy Program</a:t>
            </a:r>
          </a:p>
          <a:p>
            <a:pPr rtl="0">
              <a:buFontTx/>
              <a:buNone/>
            </a:pPr>
            <a:r>
              <a:rPr b="false" lang="pl-PL"/>
              <a:t>Introduction</a:t>
            </a:r>
            <a:r>
              <a:rPr b="false" baseline="0" lang="pl-PL"/>
              <a:t> to Cybersecurity v2.1</a:t>
            </a:r>
          </a:p>
          <a:p>
            <a:pPr rtl="0">
              <a:buFontTx/>
              <a:buNone/>
            </a:pPr>
            <a:r>
              <a:rPr sz="1300" b="false" lang="pl-PL"/>
              <a:t>Chapter </a:t>
            </a:r>
            <a:r>
              <a:rPr sz="1400" lang="pl-PL">
                <a:latin typeface="Arial" charset="0"/>
              </a:rPr>
              <a:t>2: Attacks, Concepts and Techniques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9</a:t>
            </a:fld>
          </a:p>
        </p:txBody>
      </p:sp>
    </p:spTree>
    <p:extLst>
      <p:ext uri="{BB962C8B-B14F-4D97-AF65-F5344CB8AC3E}">
        <p14:creationId xmlns:p14="http://schemas.microsoft.com/office/powerpoint/2010/main" val="1496800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/>
            <a:fld id="{7C839C26-801B-42B6-A101-60F37FE2B0A8}" type="slidenum">
              <a:rPr sz="800" b="false"/>
              <a:pPr algn="r"/>
              <a:t>10</a:t>
            </a:fld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rtl="0">
              <a:buFontTx/>
              <a:buNone/>
            </a:pPr>
            <a:r>
              <a:rPr b="false" lang="pl-PL"/>
              <a:t>Cisco Networking Academy Program</a:t>
            </a:r>
          </a:p>
          <a:p>
            <a:pPr rtl="0">
              <a:buFontTx/>
              <a:buNone/>
            </a:pPr>
            <a:r>
              <a:rPr b="false" lang="pl-PL"/>
              <a:t>Introduction</a:t>
            </a:r>
            <a:r>
              <a:rPr b="false" baseline="0" lang="pl-PL"/>
              <a:t> to Cybersecurity v2.1</a:t>
            </a:r>
          </a:p>
          <a:p>
            <a:pPr rtl="0">
              <a:buFontTx/>
              <a:buNone/>
            </a:pPr>
            <a:r>
              <a:rPr sz="1300" b="false" lang="pl-PL"/>
              <a:t>Chapter </a:t>
            </a:r>
            <a:r>
              <a:rPr sz="1400" lang="pl-PL">
                <a:latin typeface="Arial" charset="0"/>
              </a:rPr>
              <a:t>2: Attacks, Concepts and Techniques</a:t>
            </a:r>
          </a:p>
        </p:txBody>
      </p:sp>
    </p:spTree>
    <p:extLst>
      <p:ext uri="{BB962C8B-B14F-4D97-AF65-F5344CB8AC3E}">
        <p14:creationId xmlns:p14="http://schemas.microsoft.com/office/powerpoint/2010/main" val="1024752144"/>
      </p:ext>
    </p:extLst>
  </p:cSld>
  <p:clrMapOvr>
    <a:masterClrMapping/>
  </p:clrMapOvr>
</p:notes>
</file>

<file path=ppt/slideLayouts/_rels/slideLayout1.xml.rels><?xml version="1.0" encoding="utf-8"?>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?>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MasterSp="0" preserve="1">
  <p:cSld name="3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86725553"/>
      </p:ext>
    </p:extLst>
  </p:cSld>
  <p:clrMapOvr>
    <a:masterClrMapping/>
  </p:clrMapOvr>
  <p:transition spd="slow">
    <p:wipe/>
  </p:transition>
  <p:extLst mod="1">
    <p:ext uri="{DCECCB84-F9BA-43D5-87BE-67443E8EF086}">
      <p15:sldGuideLst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MasterSp="0" preserve="1">
  <p:cSld name="1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3999" cy="5165874"/>
          </a:xfrm>
          <a:prstGeom prst="rect">
            <a:avLst/>
          </a:prstGeom>
        </p:spPr>
      </p:pic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98843304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MasterSp="0" preserve="1">
  <p:cSld name="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7974899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MasterSp="0" preserve="1">
  <p:cSld name="3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1">
              <a:lumMod val="75000"/>
            </a:schemeClr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51544963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473441" y="4954263"/>
            <a:ext cx="676910" cy="1892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5">
                <a:solidFill>
                  <a:schemeClr val="tx2"/>
                </a:solidFill>
              </a:defRPr>
            </a:lvl1pPr>
          </a:lstStyle>
          <a:p>
            <a:pPr defTabSz="385763">
              <a:defRPr/>
            </a:pPr>
            <a:fld id="{2F5CCB13-0A32-4557-88E9-079F0C330695}" type="slidenum">
              <a:rPr lang="en-US" kern="0" smtClean="0">
                <a:solidFill>
                  <a:srgbClr val="595959"/>
                </a:solidFill>
              </a:rPr>
              <a:pPr defTabSz="385763">
                <a:defRPr/>
              </a:pPr>
              <a:t>‹#›</a:t>
            </a:fld>
            <a:endParaRPr lang="en-US" kern="0" dirty="0">
              <a:solidFill>
                <a:srgbClr val="595959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44065" y="798944"/>
            <a:ext cx="8853286" cy="4155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82880" bIns="45720" numCol="1" anchor="t" anchorCtr="0" compatLnSpc="1">
            <a:prstTxWarp prst="textNoShape">
              <a:avLst/>
            </a:prstTxWarp>
          </a:bodyPr>
          <a:lstStyle>
            <a:lvl1pPr marL="169863" indent="-16986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>
                <a:solidFill>
                  <a:srgbClr val="000000"/>
                </a:solidFill>
              </a:defRPr>
            </a:lvl1pPr>
            <a:lvl2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2pPr>
            <a:lvl3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3pPr>
            <a:lvl4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>
                <a:sym typeface="Arial" pitchFamily="34" charset="0"/>
              </a:rPr>
              <a:t>Click to edit Master text styles</a:t>
            </a:r>
          </a:p>
          <a:p>
            <a:pPr lvl="1"/>
            <a:r>
              <a:rPr lang="en-US" dirty="0">
                <a:sym typeface="Arial" pitchFamily="34" charset="0"/>
              </a:rPr>
              <a:t>Second level</a:t>
            </a:r>
          </a:p>
          <a:p>
            <a:pPr lvl="2"/>
            <a:r>
              <a:rPr lang="en-US" dirty="0">
                <a:sym typeface="Arial" pitchFamily="34" charset="0"/>
              </a:rPr>
              <a:t>Third level</a:t>
            </a:r>
          </a:p>
          <a:p>
            <a:pPr lvl="3"/>
            <a:r>
              <a:rPr lang="en-US" dirty="0">
                <a:sym typeface="Arial" pitchFamily="34" charset="0"/>
              </a:rPr>
              <a:t>Fourth level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41393"/>
            <a:ext cx="9144000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2400"/>
            </a:lvl1pPr>
          </a:lstStyle>
          <a:p>
            <a:pPr lvl="0"/>
            <a:r>
              <a:rPr lang="en-US" dirty="0">
                <a:sym typeface="Arial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57996623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99250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MasterSp="0" preserve="1" userDrawn="1">
  <p:cSld name="5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1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rgbClr val="004C69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accent1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chemeClr val="accent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53042546"/>
      </p:ext>
    </p:extLst>
  </p:cSld>
  <p:clrMapOvr>
    <a:masterClrMapping/>
  </p:clrMapOvr>
  <p:transition spd="slow">
    <p:wipe/>
  </p:transition>
  <p:extLst mod="1">
    <p:ext uri="{DCECCB84-F9BA-43D5-87BE-67443E8EF086}">
      <p15:sldGuideLst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MasterSp="0" preserve="1" userDrawn="1">
  <p:cSld name="6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4617842"/>
      </p:ext>
    </p:extLst>
  </p:cSld>
  <p:clrMapOvr>
    <a:masterClrMapping/>
  </p:clrMapOvr>
  <p:transition spd="slow">
    <p:wipe/>
  </p:transition>
  <p:extLst mod="1">
    <p:ext uri="{DCECCB84-F9BA-43D5-87BE-67443E8EF086}">
      <p15:sldGuideLst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MasterSp="0" preserve="1">
  <p:cSld name="3_Seg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256994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chemeClr val="accent5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 rtl="0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sz="6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 rtl="0">
              <a:spcBef>
                <a:spcPts val="0"/>
              </a:spcBef>
              <a:spcAft>
                <a:spcPts val="0"/>
              </a:spcAft>
              <a:defRPr/>
            </a:pPr>
            <a:r>
              <a:rPr sz="600" lang="pl-PL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t>© 2016 Cisco i / lub jego podmioty stowarzyszone All rights reserved (Wszelkie prawa zastrzeżone).   Cisco Confidential (Poufne)</a:t>
            </a:r>
          </a:p>
        </p:txBody>
      </p:sp>
      <p:grpSp>
        <p:nvGrpSpPr>
          <p:cNvPr id="11" name="Group 4"/>
          <p:cNvGrpSpPr>
            <a:grpSpLocks noChangeAspect="1"/>
          </p:cNvGrpSpPr>
          <p:nvPr userDrawn="1"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rgbClr val="086D8E"/>
          </a:solidFill>
        </p:grpSpPr>
        <p:sp>
          <p:nvSpPr>
            <p:cNvPr id="12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90854121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preserve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74662" y="1347788"/>
            <a:ext cx="8280057" cy="307394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5690" marR="0" indent="-285690" algn="ctr" defTabSz="45710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0" baseline="0">
                <a:solidFill>
                  <a:schemeClr val="bg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2967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29121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preserve="1">
  <p:cSld name="2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Oval 11"/>
          <p:cNvSpPr/>
          <p:nvPr/>
        </p:nvSpPr>
        <p:spPr>
          <a:xfrm>
            <a:off x="575610" y="2552550"/>
            <a:ext cx="698624" cy="698624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FFFFFF"/>
              </a:solidFill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426607"/>
            <a:ext cx="698624" cy="698624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bg1"/>
              </a:solidFill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0" y="3653093"/>
            <a:ext cx="698624" cy="698624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049FD9"/>
              </a:solidFill>
              <a:cs typeface="Arial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365250" y="1432522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365250" y="25577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365250" y="36530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0" y="2552550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1" y="3651140"/>
            <a:ext cx="698624" cy="693381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575610" y="1427248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05387266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preserve="1">
  <p:cSld name="5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Oval 1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13" name="Oval 12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17" name="Oval 16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962125011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preserve="1">
  <p:cSld name="6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2" name="Oval 4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rgbClr val="FFFFFF"/>
              </a:solidFill>
              <a:cs typeface="Arial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45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6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49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50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51" name="Oval 50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2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3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54" name="Oval 53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5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6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</a:p>
        </p:txBody>
      </p:sp>
      <p:sp>
        <p:nvSpPr>
          <p:cNvPr id="57" name="Oval 56"/>
          <p:cNvSpPr/>
          <p:nvPr/>
        </p:nvSpPr>
        <p:spPr>
          <a:xfrm>
            <a:off x="4414576" y="1983084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4414575" y="1332693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414576" y="2631212"/>
            <a:ext cx="464815" cy="464815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60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5011349" y="1338608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1" name="Text Placeholder 17"/>
          <p:cNvSpPr>
            <a:spLocks noGrp="1"/>
          </p:cNvSpPr>
          <p:nvPr>
            <p:ph type="body" sz="quarter" idx="24"/>
          </p:nvPr>
        </p:nvSpPr>
        <p:spPr>
          <a:xfrm>
            <a:off x="5011350" y="198832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2" name="Text Placeholder 17"/>
          <p:cNvSpPr>
            <a:spLocks noGrp="1"/>
          </p:cNvSpPr>
          <p:nvPr>
            <p:ph type="body" sz="quarter" idx="25"/>
          </p:nvPr>
        </p:nvSpPr>
        <p:spPr>
          <a:xfrm>
            <a:off x="5011350" y="263121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3" name="Text Placeholder 17"/>
          <p:cNvSpPr>
            <a:spLocks noGrp="1"/>
          </p:cNvSpPr>
          <p:nvPr>
            <p:ph type="body" sz="quarter" idx="26" hasCustomPrompt="1"/>
          </p:nvPr>
        </p:nvSpPr>
        <p:spPr>
          <a:xfrm>
            <a:off x="4414576" y="1331287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6</a:t>
            </a:r>
          </a:p>
        </p:txBody>
      </p:sp>
      <p:sp>
        <p:nvSpPr>
          <p:cNvPr id="64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414576" y="198308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7</a:t>
            </a:r>
          </a:p>
        </p:txBody>
      </p:sp>
      <p:sp>
        <p:nvSpPr>
          <p:cNvPr id="65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4414577" y="262925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8</a:t>
            </a:r>
          </a:p>
        </p:txBody>
      </p:sp>
      <p:sp>
        <p:nvSpPr>
          <p:cNvPr id="66" name="Oval 65"/>
          <p:cNvSpPr/>
          <p:nvPr/>
        </p:nvSpPr>
        <p:spPr>
          <a:xfrm>
            <a:off x="4414577" y="3278347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67" name="Text Placeholder 17"/>
          <p:cNvSpPr>
            <a:spLocks noGrp="1"/>
          </p:cNvSpPr>
          <p:nvPr>
            <p:ph type="body" sz="quarter" idx="29"/>
          </p:nvPr>
        </p:nvSpPr>
        <p:spPr>
          <a:xfrm>
            <a:off x="5011351" y="327834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8" name="Text Placeholder 17"/>
          <p:cNvSpPr>
            <a:spLocks noGrp="1"/>
          </p:cNvSpPr>
          <p:nvPr>
            <p:ph type="body" sz="quarter" idx="30" hasCustomPrompt="1"/>
          </p:nvPr>
        </p:nvSpPr>
        <p:spPr>
          <a:xfrm>
            <a:off x="4414578" y="327639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9</a:t>
            </a:r>
          </a:p>
        </p:txBody>
      </p:sp>
      <p:sp>
        <p:nvSpPr>
          <p:cNvPr id="69" name="Oval 68"/>
          <p:cNvSpPr/>
          <p:nvPr/>
        </p:nvSpPr>
        <p:spPr>
          <a:xfrm>
            <a:off x="4414578" y="3925482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70" name="Text Placeholder 17"/>
          <p:cNvSpPr>
            <a:spLocks noGrp="1"/>
          </p:cNvSpPr>
          <p:nvPr>
            <p:ph type="body" sz="quarter" idx="31"/>
          </p:nvPr>
        </p:nvSpPr>
        <p:spPr>
          <a:xfrm>
            <a:off x="5011352" y="392548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1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4414579" y="392352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643099958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?>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438150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/>
              <a:t>Title Goes Here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 rtl="0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sz="60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 rtl="0">
              <a:spcBef>
                <a:spcPts val="0"/>
              </a:spcBef>
              <a:spcAft>
                <a:spcPts val="0"/>
              </a:spcAft>
              <a:defRPr/>
            </a:pPr>
            <a:r>
              <a:rPr sz="600" lang="pl-PL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t>© 2016 Cisco i / lub jego podmioty stowarzyszone All rights reserved (Wszelkie prawa zastrzeżone).   Cisco Confidential (Poufne)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chemeClr val="accent5"/>
          </a:solidFill>
        </p:grpSpPr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4013" r:id="rId2"/>
    <p:sldLayoutId id="2147484014" r:id="rId3"/>
    <p:sldLayoutId id="2147483965" r:id="rId4"/>
    <p:sldLayoutId id="2147483967" r:id="rId5"/>
    <p:sldLayoutId id="2147483995" r:id="rId6"/>
    <p:sldLayoutId id="2147484007" r:id="rId7"/>
    <p:sldLayoutId id="2147484010" r:id="rId8"/>
    <p:sldLayoutId id="2147484011" r:id="rId9"/>
    <p:sldLayoutId id="2147484015" r:id="rId10"/>
    <p:sldLayoutId id="2147483998" r:id="rId11"/>
    <p:sldLayoutId id="2147484027" r:id="rId12"/>
    <p:sldLayoutId id="2147484029" r:id="rId13"/>
    <p:sldLayoutId id="2147484031" r:id="rId14"/>
  </p:sldLayoutIdLst>
  <p:transition spd="slow">
    <p:wipe/>
  </p:transition>
  <p:txStyles>
    <p:titleStyle>
      <a:lvl1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3200" kern="1200" dirty="0">
          <a:solidFill>
            <a:schemeClr val="accent4"/>
          </a:solidFill>
          <a:latin typeface="+mj-lt"/>
          <a:ea typeface="ＭＳ Ｐゴシック" charset="0"/>
          <a:cs typeface="CiscoSans"/>
        </a:defRPr>
      </a:lvl1pPr>
      <a:lvl2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2pPr>
      <a:lvl3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3pPr>
      <a:lvl4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4pPr>
      <a:lvl5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5pPr>
      <a:lvl6pPr marL="4572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6pPr>
      <a:lvl7pPr marL="9144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7pPr>
      <a:lvl8pPr marL="13716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8pPr>
      <a:lvl9pPr marL="18288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169863" indent="-169863" algn="l" defTabSz="684213" rtl="0" eaLnBrk="1" fontAlgn="base" hangingPunct="1">
        <a:lnSpc>
          <a:spcPct val="95000"/>
        </a:lnSpc>
        <a:spcBef>
          <a:spcPts val="1075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15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358775" indent="-215900" algn="l" defTabSz="684213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14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431800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2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503238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574675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863856" indent="-171445" algn="l" defTabSz="685777" rtl="0" eaLnBrk="1" latinLnBrk="0" hangingPunct="1">
        <a:spcBef>
          <a:spcPts val="600"/>
        </a:spcBef>
        <a:buFont typeface="Arial" pitchFamily="34" charset="0"/>
        <a:buChar char="•"/>
        <a:defRPr sz="9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935844" indent="-171422" algn="l" defTabSz="685777" rtl="0" eaLnBrk="1" latinLnBrk="0" hangingPunct="1">
        <a:spcBef>
          <a:spcPts val="600"/>
        </a:spcBef>
        <a:buFont typeface="Arial" pitchFamily="34" charset="0"/>
        <a:buChar char="•"/>
        <a:defRPr sz="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0220" indent="0" algn="l" defTabSz="685777" rtl="0" eaLnBrk="1" latinLnBrk="0" hangingPunct="1">
        <a:spcBef>
          <a:spcPct val="20000"/>
        </a:spcBef>
        <a:buFont typeface="Arial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53" indent="-171445" algn="l" defTabSz="685777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7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6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5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41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32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2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1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336" userDrawn="1">
          <p15:clr>
            <a:srgbClr val="F26B43"/>
          </p15:clr>
        </p15:guide>
      </p15:sldGuideLst>
    </p:ext>
  </p:extLst>
</p:sldMaster>
</file>

<file path=ppt/slides/_rels/slide1.xml.rels><?xml version="1.0" encoding="utf-8"?>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?>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1.xml.rels><?xml version="1.0" encoding="utf-8"?>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?>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3.xml.rels><?xml version="1.0" encoding="utf-8"?>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4.xml.rels><?xml version="1.0" encoding="utf-8"?>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5.xml.rels><?xml version="1.0" encoding="utf-8"?>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6.xml.rels><?xml version="1.0" encoding="utf-8"?>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7.xml.rels><?xml version="1.0" encoding="utf-8"?>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8.xml.rels><?xml version="1.0" encoding="utf-8"?>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9.xml.rels><?xml version="1.0" encoding="utf-8"?>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.xml.rels><?xml version="1.0" encoding="utf-8"?>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?>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png"/></Relationships>
</file>

<file path=ppt/slides/_rels/slide21.xml.rels><?xml version="1.0" encoding="utf-8"?>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2.xml.rels><?xml version="1.0" encoding="utf-8"?>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3.xml.rels><?xml version="1.0" encoding="utf-8"?>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4.xml.rels><?xml version="1.0" encoding="utf-8"?>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5.xml.rels><?xml version="1.0" encoding="utf-8"?>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6.xml.rels><?xml version="1.0" encoding="utf-8"?>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7.xml.rels><?xml version="1.0" encoding="utf-8"?>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8.xml.rels><?xml version="1.0" encoding="utf-8"?>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?>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?>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?>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?>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?>
<Relationships xmlns="http://schemas.openxmlformats.org/package/2006/relationships"><Relationship Id="rId3" Type="http://schemas.openxmlformats.org/officeDocument/2006/relationships/hyperlink" Target="https://www.netacad.com/group/communities/community-home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?>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rtl="0"/>
            <a:r>
              <a:rPr lang="pl-PL"/>
              <a:t>Materiały dla nauczyciela</a:t>
            </a: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0"/>
            <a:r>
              <a:rPr lang="pl-PL"/>
              <a:t>Rozdział 2: </a:t>
            </a:r>
            <a:r>
              <a:rPr lang="pl-PL">
                <a:latin typeface="Arial" charset="0"/>
              </a:rPr>
              <a:t>Ataki, koncepcje i techniki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2980285" cy="902174"/>
          </a:xfrm>
        </p:spPr>
        <p:txBody>
          <a:bodyPr/>
          <a:lstStyle/>
          <a:p>
            <a:pPr rtl="0"/>
            <a:r>
              <a:rPr lang="pl-PL"/>
              <a:t>Wprowadzenie do cyberbezpieczeństwa (wersja 2.1)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50477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rtl="0"/>
            <a:r>
              <a:rPr lang="pl-PL"/>
              <a:t>2.1 Analiza cyberataku</a:t>
            </a:r>
          </a:p>
          <a:p>
            <a:pPr lvl="1" rtl="0"/>
            <a:r>
              <a:rPr lang="pl-PL"/>
              <a:t>Wyjaśnij na czym polega cyberatak i jakie są jego cechy szczególne.</a:t>
            </a:r>
          </a:p>
          <a:p>
            <a:pPr lvl="3" rtl="0"/>
            <a:r>
              <a:rPr sz="1200" lang="pl-PL"/>
              <a:t>Wyjaśnij, w jaki sposób wykorzystuje się lukę w zabezpieczeniach.</a:t>
            </a:r>
          </a:p>
          <a:p>
            <a:pPr lvl="3" rtl="0"/>
            <a:r>
              <a:rPr sz="1200" lang="pl-PL"/>
              <a:t>Wskaż przykłady luk w zabezpieczeniach.</a:t>
            </a:r>
          </a:p>
          <a:p>
            <a:pPr lvl="3" rtl="0"/>
            <a:r>
              <a:rPr sz="1200" lang="pl-PL"/>
              <a:t>Opisz rodzaje złośliwego oprogramowania i objawy zainfekowania.</a:t>
            </a:r>
          </a:p>
          <a:p>
            <a:pPr lvl="3" rtl="0"/>
            <a:r>
              <a:rPr sz="1200" lang="pl-PL"/>
              <a:t>Opisz metody infiltracji.</a:t>
            </a:r>
          </a:p>
          <a:p>
            <a:pPr lvl="3" rtl="0"/>
            <a:r>
              <a:rPr sz="1200" lang="pl-PL"/>
              <a:t>Opisz metody używane do ataku typu odmowa usługi (DoS).</a:t>
            </a:r>
          </a:p>
          <a:p>
            <a:pPr rtl="0"/>
            <a:r>
              <a:rPr lang="pl-PL"/>
              <a:t>2.2 Przegląd tematyki cyberbezpieczeństwa</a:t>
            </a:r>
          </a:p>
          <a:p>
            <a:pPr lvl="1" rtl="0"/>
            <a:r>
              <a:rPr lang="pl-PL"/>
              <a:t>Wyjaśnij kierunki rozwoju cyberzagrożeń</a:t>
            </a:r>
            <a:r>
              <a:rPr sz="1250" lang="pl-PL"/>
              <a:t>.</a:t>
            </a:r>
          </a:p>
          <a:p>
            <a:pPr lvl="3" rtl="0"/>
            <a:r>
              <a:rPr sz="1200" lang="pl-PL"/>
              <a:t>Opisz atak mieszany (ang. blended attack).</a:t>
            </a:r>
          </a:p>
          <a:p>
            <a:pPr lvl="3" rtl="0"/>
            <a:r>
              <a:rPr sz="1200" lang="pl-PL"/>
              <a:t>Opisz znaczenie minimalizacji negatywnych skutków cyberataku</a:t>
            </a:r>
          </a:p>
        </p:txBody>
      </p:sp>
      <p:sp>
        <p:nvSpPr>
          <p:cNvPr id="4098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 rtl="0"/>
            <a:r>
              <a:rPr lang="pl-PL"/>
              <a:t>Rozdział 2 – Podział na sekcje oraz cele do zrealizowania</a:t>
            </a:r>
          </a:p>
        </p:txBody>
      </p:sp>
    </p:spTree>
    <p:extLst>
      <p:ext uri="{BB962C8B-B14F-4D97-AF65-F5344CB8AC3E}">
        <p14:creationId xmlns:p14="http://schemas.microsoft.com/office/powerpoint/2010/main" val="1758868671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pPr rtl="0"/>
            <a:r>
              <a:rPr lang="pl-PL"/>
              <a:t>2.1 Analiza cyberataku</a:t>
            </a:r>
          </a:p>
        </p:txBody>
      </p:sp>
    </p:spTree>
    <p:extLst>
      <p:ext uri="{BB962C8B-B14F-4D97-AF65-F5344CB8AC3E}">
        <p14:creationId xmlns:p14="http://schemas.microsoft.com/office/powerpoint/2010/main" val="673099643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sz="1600" lang="pl-PL"/>
              <a:t>Luki w zabezpieczeniach i sposoby na ich wykorzystanie </a:t>
            </a:r>
            <a:br>
              <a:rPr lang="en-US" altLang="en-US" sz="1600" dirty="0"/>
            </a:br>
            <a:r>
              <a:rPr lang="pl-PL"/>
              <a:t>Znajdowanie luk w zabezpieczeniach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065" y="798945"/>
            <a:ext cx="8853286" cy="3894975"/>
          </a:xfrm>
        </p:spPr>
        <p:txBody>
          <a:bodyPr>
            <a:normAutofit lnSpcReduction="10000"/>
          </a:bodyPr>
          <a:lstStyle/>
          <a:p>
            <a:pPr rtl="0"/>
            <a:r>
              <a:rPr i="true" lang="pl-PL"/>
              <a:t>Exploit</a:t>
            </a:r>
            <a:r>
              <a:rPr lang="pl-PL"/>
              <a:t> to termin używany do opisu programu napisanego w celu wykorzystania luki w zabezpieczeniach.</a:t>
            </a:r>
          </a:p>
          <a:p>
            <a:pPr rtl="0"/>
            <a:r>
              <a:rPr i="true" lang="pl-PL"/>
              <a:t>Atak</a:t>
            </a:r>
            <a:r>
              <a:rPr lang="pl-PL"/>
              <a:t> to proces wykorzystywania programu typu exploit wobec istniejącej luki w zabezpieczeniach.</a:t>
            </a:r>
          </a:p>
          <a:p>
            <a:pPr rtl="0"/>
            <a:r>
              <a:rPr lang="pl-PL"/>
              <a:t>Luki bezpieczeństwa w oprogramowaniu</a:t>
            </a:r>
          </a:p>
          <a:p>
            <a:pPr lvl="1" rtl="0"/>
            <a:r>
              <a:rPr lang="pl-PL"/>
              <a:t>Błędy w systemie operacyjnym lub kodzie źródłowym aplikacji</a:t>
            </a:r>
          </a:p>
          <a:p>
            <a:pPr lvl="1" rtl="0"/>
            <a:r>
              <a:rPr lang="pl-PL"/>
              <a:t>SYNful Knock – Luka w systemie operacyjnym Cisco IOS </a:t>
            </a:r>
          </a:p>
          <a:p>
            <a:pPr lvl="2" rtl="0"/>
            <a:r>
              <a:rPr lang="pl-PL"/>
              <a:t>umożliwia napastnikom przejęcie kontroli nad routerami</a:t>
            </a:r>
          </a:p>
          <a:p>
            <a:pPr lvl="2" rtl="0"/>
            <a:r>
              <a:rPr lang="pl-PL"/>
              <a:t>monitorowanie komunikacji sieciowej</a:t>
            </a:r>
          </a:p>
          <a:p>
            <a:pPr lvl="2" rtl="0"/>
            <a:r>
              <a:rPr lang="pl-PL"/>
              <a:t>infekowanie innych urządzeń sieciowych.</a:t>
            </a:r>
          </a:p>
          <a:p>
            <a:pPr lvl="1" rtl="0"/>
            <a:r>
              <a:rPr lang="pl-PL"/>
              <a:t>Projekt Zero – Google powołał stały zespół</a:t>
            </a:r>
            <a:br>
              <a:rPr lang="en-US" dirty="0"/>
            </a:br>
            <a:r>
              <a:rPr lang="pl-PL"/>
              <a:t> zajmujący się poszukiwaniem luk w oprogramowaniu</a:t>
            </a:r>
          </a:p>
          <a:p>
            <a:pPr rtl="0"/>
            <a:r>
              <a:rPr lang="pl-PL"/>
              <a:t>Sprzętowe luki bezpieczeństwa</a:t>
            </a:r>
          </a:p>
          <a:p>
            <a:pPr lvl="1" rtl="0"/>
            <a:r>
              <a:rPr lang="pl-PL"/>
              <a:t>Wady konstrukcyjne sprzętu</a:t>
            </a:r>
          </a:p>
          <a:p>
            <a:pPr lvl="1" rtl="0"/>
            <a:r>
              <a:rPr lang="pl-PL"/>
              <a:t>Rowhammer – exploit umożliwiający pobieranie danych z sąsiednich komórek pamięci RAM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2D6CEBA-574F-421C-968E-1A85002D86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0708" y="1929822"/>
            <a:ext cx="4374888" cy="2179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777391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sz="1600" lang="pl-PL"/>
              <a:t>Rodzaje luk w zabezpieczeniach </a:t>
            </a:r>
            <a:br>
              <a:rPr lang="en-US" altLang="en-US" sz="1600" dirty="0"/>
            </a:br>
            <a:r>
              <a:rPr lang="pl-PL"/>
              <a:t>Klasyfikowanie luk w zabezpieczeniach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/>
            <a:r>
              <a:rPr lang="pl-PL"/>
              <a:t>Przepełnienie bufora (ang. buffer overflow)</a:t>
            </a:r>
          </a:p>
          <a:p>
            <a:pPr lvl="1" rtl="0"/>
            <a:r>
              <a:rPr lang="pl-PL"/>
              <a:t>Zapisywanie danych poza granicami bufora</a:t>
            </a:r>
          </a:p>
          <a:p>
            <a:pPr rtl="0"/>
            <a:r>
              <a:rPr lang="pl-PL"/>
              <a:t>Niezweryfikowane dane wejściowe (ang. non-validated input)</a:t>
            </a:r>
          </a:p>
          <a:p>
            <a:pPr lvl="1" rtl="0"/>
            <a:r>
              <a:rPr lang="pl-PL"/>
              <a:t>Zmusza programy do zachowania się w niezamierzony sposób</a:t>
            </a:r>
          </a:p>
          <a:p>
            <a:pPr rtl="0"/>
            <a:r>
              <a:rPr lang="pl-PL"/>
              <a:t>Warunki wyścigu (ang. race conditions)</a:t>
            </a:r>
          </a:p>
          <a:p>
            <a:pPr lvl="1" rtl="0"/>
            <a:r>
              <a:rPr lang="pl-PL"/>
              <a:t>Nieprawidłowa kolejność zdarzeń lub wystąpienie zdarzeń w niewłaściwym czasie</a:t>
            </a:r>
          </a:p>
          <a:p>
            <a:pPr rtl="0"/>
            <a:r>
              <a:rPr lang="pl-PL"/>
              <a:t>Wady praktyk bezpieczeństwa</a:t>
            </a:r>
          </a:p>
          <a:p>
            <a:pPr lvl="1" rtl="0"/>
            <a:r>
              <a:rPr lang="pl-PL"/>
              <a:t>Ochrona poufnych danych poprzez uwierzytelnianie, </a:t>
            </a:r>
            <a:br>
              <a:rPr lang="en-US" dirty="0"/>
            </a:br>
            <a:r>
              <a:rPr lang="pl-PL"/>
              <a:t>autoryzację i szyfrowanie</a:t>
            </a:r>
          </a:p>
          <a:p>
            <a:pPr rtl="0"/>
            <a:r>
              <a:rPr lang="pl-PL"/>
              <a:t>Problemy związane z kontrolą dostępu</a:t>
            </a:r>
          </a:p>
          <a:p>
            <a:pPr lvl="1" rtl="0"/>
            <a:r>
              <a:rPr lang="pl-PL"/>
              <a:t>Kontrola dostępu do sprzętu i zasobów</a:t>
            </a:r>
          </a:p>
          <a:p>
            <a:pPr lvl="1" rtl="0"/>
            <a:r>
              <a:rPr lang="pl-PL"/>
              <a:t>Praktyki bezpieczeństwa</a:t>
            </a:r>
          </a:p>
          <a:p>
            <a:endParaRPr lang="en-CA" alt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EA66B2-472A-403D-B452-091765972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9538" y="1568417"/>
            <a:ext cx="4227813" cy="2776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351195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sz="1600" lang="pl-PL"/>
              <a:t>Rodzaje złośliwego oprogramowania i objawy ataku </a:t>
            </a:r>
            <a:br>
              <a:rPr lang="en-US" altLang="en-US" sz="1600" dirty="0"/>
            </a:br>
            <a:r>
              <a:rPr lang="pl-PL"/>
              <a:t>Rodzaje złośliwego oprogramowania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892" y="798944"/>
            <a:ext cx="8853286" cy="4155319"/>
          </a:xfrm>
        </p:spPr>
        <p:txBody>
          <a:bodyPr>
            <a:normAutofit/>
          </a:bodyPr>
          <a:lstStyle/>
          <a:p>
            <a:pPr rtl="0"/>
            <a:r>
              <a:rPr lang="pl-PL"/>
              <a:t>Złośliwe oprogramowanie (ang. malware, skrót od: MALicious softWARE) służy do kradzieży danych, obejścia zabezpieczeń dostępu, wyrządzenia szkód lub narażenia bezpieczeństwa systemu.</a:t>
            </a:r>
          </a:p>
          <a:p>
            <a:pPr rtl="0"/>
            <a:r>
              <a:rPr lang="pl-PL"/>
              <a:t>Rodzaje złośliwego oprogramowania</a:t>
            </a:r>
          </a:p>
          <a:p>
            <a:pPr lvl="1" rtl="0"/>
            <a:r>
              <a:rPr b="true" lang="pl-PL"/>
              <a:t>Oprogramowanie szpiegujące (spyware)</a:t>
            </a:r>
            <a:r>
              <a:rPr lang="pl-PL"/>
              <a:t> – śledzenie i szpiegowanie użytkownika </a:t>
            </a:r>
          </a:p>
          <a:p>
            <a:pPr lvl="1" rtl="0"/>
            <a:r>
              <a:rPr b="true" lang="pl-PL"/>
              <a:t>Oprogramowanie reklamowe (adware)</a:t>
            </a:r>
            <a:r>
              <a:rPr lang="pl-PL"/>
              <a:t> – dostarczanie reklam, zwykle zawiera oprogramowanie szpiegujące</a:t>
            </a:r>
          </a:p>
          <a:p>
            <a:pPr lvl="1" rtl="0"/>
            <a:r>
              <a:rPr b="true" lang="pl-PL"/>
              <a:t>Bot</a:t>
            </a:r>
            <a:r>
              <a:rPr lang="pl-PL"/>
              <a:t> – automatyczne wykonywanie określonych akcji</a:t>
            </a:r>
          </a:p>
          <a:p>
            <a:pPr lvl="1" rtl="0"/>
            <a:r>
              <a:rPr b="true" lang="pl-PL"/>
              <a:t>Oprogramowanie szantażujące (ang. ransomware) –</a:t>
            </a:r>
            <a:r>
              <a:rPr lang="pl-PL"/>
              <a:t> zablokowanie </a:t>
            </a:r>
            <a:br>
              <a:rPr lang="en-US" dirty="0"/>
            </a:br>
            <a:r>
              <a:rPr lang="pl-PL"/>
              <a:t>systemu komputerowego lub zgromadzonych w nim danych do czasu zapłacenia okupu.</a:t>
            </a:r>
          </a:p>
          <a:p>
            <a:pPr lvl="1" rtl="0"/>
            <a:r>
              <a:rPr b="true" lang="pl-PL"/>
              <a:t>Oprogramowanie zastraszające (ang. scareware) – </a:t>
            </a:r>
            <a:r>
              <a:rPr lang="pl-PL"/>
              <a:t>nakłonienie użytkownika do podjęcia określonych działań </a:t>
            </a:r>
            <a:br>
              <a:rPr lang="en-US" dirty="0"/>
            </a:br>
            <a:r>
              <a:rPr lang="pl-PL"/>
              <a:t>poprzez wywołanie u niego strachu lub określonych obaw.</a:t>
            </a:r>
          </a:p>
          <a:p>
            <a:endParaRPr lang="en-CA" alt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7B5BCAC-9123-4695-99DE-FEEA4939D2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8044" y="2370069"/>
            <a:ext cx="3375956" cy="177380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B39DD4B-C7F3-4C8E-B374-405573455595}"/>
              </a:ext>
            </a:extLst>
          </p:cNvPr>
          <p:cNvSpPr txBox="1"/>
          <p:nvPr/>
        </p:nvSpPr>
        <p:spPr>
          <a:xfrm>
            <a:off x="5686704" y="4179737"/>
            <a:ext cx="3457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pl-PL"/>
              <a:t>Pierwotne zarażenie robakiem Code Red</a:t>
            </a:r>
          </a:p>
        </p:txBody>
      </p:sp>
    </p:spTree>
    <p:extLst>
      <p:ext uri="{BB962C8B-B14F-4D97-AF65-F5344CB8AC3E}">
        <p14:creationId xmlns:p14="http://schemas.microsoft.com/office/powerpoint/2010/main" val="3755804838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sz="1600" lang="pl-PL"/>
              <a:t>Rodzaje złośliwego oprogramowania i objawy ataku </a:t>
            </a:r>
            <a:br>
              <a:rPr lang="en-US" altLang="en-US" sz="1600" dirty="0"/>
            </a:br>
            <a:r>
              <a:rPr lang="pl-PL"/>
              <a:t>Rodzaje złośliwego oprogramowania (kontynuacja)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892" y="798944"/>
            <a:ext cx="8853286" cy="4155319"/>
          </a:xfrm>
        </p:spPr>
        <p:txBody>
          <a:bodyPr>
            <a:normAutofit/>
          </a:bodyPr>
          <a:lstStyle/>
          <a:p>
            <a:pPr rtl="0"/>
            <a:r>
              <a:rPr lang="pl-PL"/>
              <a:t>Rodzaje złośliwego oprogramowania (kontynuacja)</a:t>
            </a:r>
          </a:p>
          <a:p>
            <a:pPr lvl="1" rtl="0"/>
            <a:r>
              <a:rPr b="true" lang="pl-PL"/>
              <a:t>Rootkit</a:t>
            </a:r>
            <a:r>
              <a:rPr lang="pl-PL"/>
              <a:t> – modyfikowanie systemu operacyjnego w celu utworzenia backdoora</a:t>
            </a:r>
            <a:r>
              <a:rPr b="true" lang="pl-PL"/>
              <a:t>, czyli luki umożliwiającej nieautoryzowany dostęp do systemu (ang. backdoor, pol. „tylne drzwi", „tylna furtka”).</a:t>
            </a:r>
          </a:p>
          <a:p>
            <a:pPr lvl="1" rtl="0"/>
            <a:r>
              <a:rPr b="true" lang="pl-PL"/>
              <a:t>Wirus</a:t>
            </a:r>
            <a:r>
              <a:rPr lang="pl-PL"/>
              <a:t> – złośliwy kod dołączany do plików</a:t>
            </a:r>
            <a:r>
              <a:rPr b="true" lang="pl-PL"/>
              <a:t>, które mogą być uruchamiane na komputerze użytkownika (ang. executable files).</a:t>
            </a:r>
          </a:p>
          <a:p>
            <a:pPr lvl="1" rtl="0"/>
            <a:r>
              <a:rPr b="true" lang="pl-PL"/>
              <a:t>Koń trojański (tzw. trojan)</a:t>
            </a:r>
            <a:r>
              <a:rPr lang="pl-PL"/>
              <a:t> – wykonuje szkodliwe operacje pod pozorem</a:t>
            </a:r>
            <a:br>
              <a:rPr lang="en-US" dirty="0"/>
            </a:br>
            <a:r>
              <a:rPr lang="pl-PL"/>
              <a:t> wykonywania operacji pożądanych.</a:t>
            </a:r>
          </a:p>
          <a:p>
            <a:pPr lvl="1" rtl="0"/>
            <a:r>
              <a:rPr b="true" lang="pl-PL"/>
              <a:t>Robak (worm) – </a:t>
            </a:r>
            <a:r>
              <a:rPr lang="pl-PL"/>
              <a:t>samodzielnie rozprzestrzenia się poprzez wykorzystywanie</a:t>
            </a:r>
            <a:br>
              <a:rPr lang="en-US" dirty="0"/>
            </a:br>
            <a:r>
              <a:rPr lang="pl-PL"/>
              <a:t> luk bezpieczeństwa w sieciach komputerowych.</a:t>
            </a:r>
          </a:p>
          <a:p>
            <a:pPr lvl="1" rtl="0"/>
            <a:r>
              <a:rPr b="true" lang="pl-PL"/>
              <a:t>Man-In-the-Middle (MitM)</a:t>
            </a:r>
            <a:r>
              <a:rPr lang="pl-PL"/>
              <a:t> lub </a:t>
            </a:r>
            <a:r>
              <a:rPr b="true" lang="pl-PL"/>
              <a:t>Man-In-The-Mobile (MitMo)</a:t>
            </a:r>
            <a:r>
              <a:rPr lang="pl-PL"/>
              <a:t> – </a:t>
            </a:r>
            <a:br>
              <a:rPr lang="en-US" dirty="0"/>
            </a:br>
            <a:r>
              <a:rPr lang="pl-PL"/>
              <a:t>umożliwia atakującemu przejęcie kontroli </a:t>
            </a:r>
            <a:br>
              <a:rPr lang="en-US" dirty="0"/>
            </a:br>
            <a:r>
              <a:rPr lang="pl-PL"/>
              <a:t>nad urządzeniem bez wiedzy użytkownika.</a:t>
            </a:r>
          </a:p>
          <a:p>
            <a:endParaRPr lang="en-CA" alt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D2C08E3-B45E-4AF8-BCD8-21BA331CD3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9091" y="2561476"/>
            <a:ext cx="3383280" cy="17830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2B287E9-6031-49BC-B953-2728B1386AFE}"/>
              </a:ext>
            </a:extLst>
          </p:cNvPr>
          <p:cNvSpPr txBox="1"/>
          <p:nvPr/>
        </p:nvSpPr>
        <p:spPr>
          <a:xfrm>
            <a:off x="4737463" y="4344556"/>
            <a:ext cx="4406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pl-PL"/>
              <a:t>Zarażenie robakiem Code Red po 19 godzinach</a:t>
            </a:r>
          </a:p>
        </p:txBody>
      </p:sp>
    </p:spTree>
    <p:extLst>
      <p:ext uri="{BB962C8B-B14F-4D97-AF65-F5344CB8AC3E}">
        <p14:creationId xmlns:p14="http://schemas.microsoft.com/office/powerpoint/2010/main" val="2657340530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sz="1600" lang="pl-PL"/>
              <a:t>Rodzaje złośliwego oprogramowania i objawy ataku </a:t>
            </a:r>
            <a:br>
              <a:rPr lang="en-US" altLang="en-US" sz="1600" dirty="0"/>
            </a:br>
            <a:r>
              <a:rPr lang="pl-PL"/>
              <a:t>Objawy ataku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892" y="798945"/>
            <a:ext cx="8853286" cy="3868850"/>
          </a:xfrm>
        </p:spPr>
        <p:txBody>
          <a:bodyPr>
            <a:normAutofit fontScale="92500" lnSpcReduction="20000"/>
          </a:bodyPr>
          <a:lstStyle/>
          <a:p>
            <a:pPr rtl="0"/>
            <a:r>
              <a:rPr lang="pl-PL"/>
              <a:t>Wzrost wykorzystania procesora.</a:t>
            </a:r>
          </a:p>
          <a:p>
            <a:pPr rtl="0"/>
            <a:r>
              <a:rPr lang="pl-PL"/>
              <a:t>Spowolnienie komputera.</a:t>
            </a:r>
          </a:p>
          <a:p>
            <a:pPr rtl="0"/>
            <a:r>
              <a:rPr lang="pl-PL"/>
              <a:t>Komputer często zawiesza się lub ulega awarii.</a:t>
            </a:r>
          </a:p>
          <a:p>
            <a:pPr rtl="0"/>
            <a:r>
              <a:rPr lang="pl-PL"/>
              <a:t>Zmniejszenie szybkości działania przeglądarki internetowej.</a:t>
            </a:r>
          </a:p>
          <a:p>
            <a:pPr rtl="0"/>
            <a:r>
              <a:rPr lang="pl-PL"/>
              <a:t>Występowanie dziwnych problemów z połączeniem </a:t>
            </a:r>
            <a:br>
              <a:rPr lang="en-US" dirty="0"/>
            </a:br>
            <a:r>
              <a:rPr lang="pl-PL"/>
              <a:t>sieciowym.</a:t>
            </a:r>
          </a:p>
          <a:p>
            <a:pPr rtl="0"/>
            <a:r>
              <a:rPr lang="pl-PL"/>
              <a:t>Nietypowe zmiany w plikach.</a:t>
            </a:r>
          </a:p>
          <a:p>
            <a:pPr rtl="0"/>
            <a:r>
              <a:rPr lang="pl-PL"/>
              <a:t>Znikanie plików z dysku.</a:t>
            </a:r>
          </a:p>
          <a:p>
            <a:pPr rtl="0"/>
            <a:r>
              <a:rPr lang="pl-PL"/>
              <a:t>Pojawianie się nieznanych plików, programów </a:t>
            </a:r>
            <a:br>
              <a:rPr lang="en-US" dirty="0"/>
            </a:br>
            <a:r>
              <a:rPr lang="pl-PL"/>
              <a:t>lub ikon na pulpicie.</a:t>
            </a:r>
          </a:p>
          <a:p>
            <a:pPr rtl="0"/>
            <a:r>
              <a:rPr lang="pl-PL"/>
              <a:t>Działanie nieznanych procesów w tle.</a:t>
            </a:r>
          </a:p>
          <a:p>
            <a:pPr rtl="0"/>
            <a:r>
              <a:rPr lang="pl-PL"/>
              <a:t>Programy same wyłączają się lub dokonują samodzielnej ponownej konfiguracji.</a:t>
            </a:r>
          </a:p>
          <a:p>
            <a:pPr rtl="0"/>
            <a:r>
              <a:rPr lang="pl-PL"/>
              <a:t>Występuje wysyłka wiadomości e-mail bez wiedzy i zgody użytkownika.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A941493-F307-461D-ADDD-1CD930BB5E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4778" y="1019935"/>
            <a:ext cx="3183575" cy="318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150995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sz="1600" lang="pl-PL"/>
              <a:t>Metody infiltracji </a:t>
            </a:r>
            <a:br>
              <a:rPr lang="en-US" altLang="en-US" sz="1600" dirty="0"/>
            </a:br>
            <a:r>
              <a:rPr lang="pl-PL"/>
              <a:t>Inżyniera społeczna (Socjotechnika)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892" y="798944"/>
            <a:ext cx="8853286" cy="4155319"/>
          </a:xfrm>
        </p:spPr>
        <p:txBody>
          <a:bodyPr/>
          <a:lstStyle/>
          <a:p>
            <a:pPr rtl="0"/>
            <a:r>
              <a:rPr lang="pl-PL"/>
              <a:t>Socjotechnika – zmanipulowanie wybranych osób do wykonania określonych działań lub ujawnienia poufnych informacji.</a:t>
            </a:r>
          </a:p>
          <a:p>
            <a:pPr lvl="1" rtl="0"/>
            <a:r>
              <a:rPr b="true" lang="pl-PL"/>
              <a:t>Wykorzystanie pretekstu (ang. pretexting)</a:t>
            </a:r>
            <a:r>
              <a:rPr lang="pl-PL"/>
              <a:t> – atakujący próbuje uzyskać dostęp do poufnych danych posługując się nieprawdziwymi powodami swojego działania.</a:t>
            </a:r>
          </a:p>
          <a:p>
            <a:pPr lvl="1" rtl="0"/>
            <a:r>
              <a:rPr b="true" lang="pl-PL"/>
              <a:t>Śledzenie (ang. tailgating) – </a:t>
            </a:r>
            <a:r>
              <a:rPr lang="pl-PL"/>
              <a:t>atakujący podąża śladem uprawnionej osoby celem dostania się do zabezpieczonego miejsca</a:t>
            </a:r>
          </a:p>
          <a:p>
            <a:pPr lvl="1" rtl="0"/>
            <a:r>
              <a:rPr b="true" lang="pl-PL"/>
              <a:t>Coś za coś (łac. quid pro quo)</a:t>
            </a:r>
            <a:r>
              <a:rPr lang="pl-PL"/>
              <a:t> – atakujący prosi o udostępnienie danych osobowych w zamian za przysługę lub darmowy prezent.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A9F83AF-A2E5-4AD0-99BF-B065B91A41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2571750"/>
            <a:ext cx="2494308" cy="2128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400063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sz="1600" lang="pl-PL"/>
              <a:t>Metody infiltracji </a:t>
            </a:r>
            <a:br>
              <a:rPr lang="en-US" altLang="en-US" sz="1600" dirty="0"/>
            </a:br>
            <a:r>
              <a:rPr lang="pl-PL"/>
              <a:t>Łamanie hasła Wi-Fi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893" y="798944"/>
            <a:ext cx="4718892" cy="4155319"/>
          </a:xfrm>
        </p:spPr>
        <p:txBody>
          <a:bodyPr/>
          <a:lstStyle/>
          <a:p>
            <a:pPr rtl="0"/>
            <a:r>
              <a:rPr lang="pl-PL"/>
              <a:t>Łamanie hasła Wi-Fi – Odgadywanie hasła</a:t>
            </a:r>
          </a:p>
          <a:p>
            <a:pPr lvl="1" rtl="0"/>
            <a:r>
              <a:rPr b="true" lang="pl-PL"/>
              <a:t>Socjotechnika</a:t>
            </a:r>
            <a:r>
              <a:rPr lang="pl-PL"/>
              <a:t> – atakujący manipuluje w taki sposób, aby wybrana osoba udostępniła mu hasło.</a:t>
            </a:r>
          </a:p>
          <a:p>
            <a:pPr lvl="1" rtl="0"/>
            <a:r>
              <a:rPr b="true" lang="pl-PL"/>
              <a:t>Ataki siłowe (ang. brute-force)</a:t>
            </a:r>
            <a:r>
              <a:rPr lang="pl-PL"/>
              <a:t> – atakujący testuje różne kombinacje znaków i wyrazów w celu odgadnięcia hasła.</a:t>
            </a:r>
          </a:p>
          <a:p>
            <a:pPr lvl="1" rtl="0"/>
            <a:r>
              <a:rPr b="true" lang="pl-PL"/>
              <a:t>Podsłuchiwanie sieci (ang. network sniffing)</a:t>
            </a:r>
            <a:r>
              <a:rPr lang="pl-PL"/>
              <a:t>- hasło może zostać wykryte przez skanowanie i przechwytywanie pakietów wysyłanych w sieci.</a:t>
            </a:r>
          </a:p>
          <a:p>
            <a:pPr lvl="1"/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2563ADC-A4F8-4A94-8DAA-72C6306D90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4182" y="1466984"/>
            <a:ext cx="3730925" cy="2487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635486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sz="1600" lang="pl-PL"/>
              <a:t>Metody infiltracji</a:t>
            </a:r>
            <a:br>
              <a:rPr lang="en-US" altLang="en-US" sz="1600" dirty="0"/>
            </a:br>
            <a:r>
              <a:rPr lang="pl-PL"/>
              <a:t>Wyłudzanie informacji (ang. phishing)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892" y="798944"/>
            <a:ext cx="8853286" cy="4155319"/>
          </a:xfrm>
        </p:spPr>
        <p:txBody>
          <a:bodyPr/>
          <a:lstStyle/>
          <a:p>
            <a:pPr rtl="0"/>
            <a:r>
              <a:rPr lang="pl-PL"/>
              <a:t>Wyłudzanie informacji (ang. phishing)</a:t>
            </a:r>
          </a:p>
          <a:p>
            <a:pPr lvl="1" rtl="0"/>
            <a:r>
              <a:rPr lang="pl-PL"/>
              <a:t>wysłanie przez napastnika fałszywej wiadomości e-mail z zamiarem podszycia się pod zaufanego nadawcę.</a:t>
            </a:r>
          </a:p>
          <a:p>
            <a:pPr lvl="1" rtl="0"/>
            <a:r>
              <a:rPr lang="pl-PL"/>
              <a:t>nakłonienie odbiorcy do zainstalowania złośliwego oprogramowania lub do udostępnienia danych osobowych czy finansowych.</a:t>
            </a:r>
          </a:p>
          <a:p>
            <a:pPr rtl="0"/>
            <a:r>
              <a:rPr lang="pl-PL"/>
              <a:t>Metoda phishingu profilowanego (ang. spear phishing)</a:t>
            </a:r>
          </a:p>
          <a:p>
            <a:pPr lvl="1" rtl="0"/>
            <a:r>
              <a:rPr lang="pl-PL"/>
              <a:t>atak phishingowy nakierowany na konkretny cel.</a:t>
            </a:r>
          </a:p>
          <a:p>
            <a:pPr lvl="1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1BD9A9-D2FA-4B7E-98EF-8942BFA0CD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9672" y="2122873"/>
            <a:ext cx="3845436" cy="2538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383188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rtl="0"/>
            <a:r>
              <a:rPr lang="pl-PL"/>
              <a:t>This PowerPoint deck is divided in two parts:</a:t>
            </a:r>
          </a:p>
          <a:p>
            <a:pPr rtl="0"/>
            <a:r>
              <a:rPr lang="pl-PL"/>
              <a:t>Instructor Planning Guide</a:t>
            </a:r>
          </a:p>
          <a:p>
            <a:pPr lvl="1" rtl="0"/>
            <a:r>
              <a:rPr lang="pl-PL"/>
              <a:t>Information to help you become familiar with the chapter</a:t>
            </a:r>
          </a:p>
          <a:p>
            <a:pPr lvl="1" rtl="0"/>
            <a:r>
              <a:rPr lang="pl-PL"/>
              <a:t>Teaching aids</a:t>
            </a:r>
          </a:p>
          <a:p>
            <a:pPr rtl="0"/>
            <a:r>
              <a:rPr lang="pl-PL"/>
              <a:t>Instructor Class Presentation</a:t>
            </a:r>
          </a:p>
          <a:p>
            <a:pPr lvl="1" rtl="0"/>
            <a:r>
              <a:rPr lang="pl-PL"/>
              <a:t>Optional slides that you can use in the classroom</a:t>
            </a:r>
          </a:p>
          <a:p>
            <a:pPr lvl="1" rtl="0"/>
            <a:r>
              <a:rPr lang="pl-PL"/>
              <a:t>Begins on slide # 9</a:t>
            </a:r>
          </a:p>
          <a:p>
            <a:endParaRPr lang="en-CA" dirty="0"/>
          </a:p>
          <a:p>
            <a:pPr rtl="0"/>
            <a:r>
              <a:rPr b="true" lang="pl-PL"/>
              <a:t>Note</a:t>
            </a:r>
            <a:r>
              <a:rPr lang="pl-PL"/>
              <a:t>: Remove the Planning Guide from this presentation before sharing with anyone.</a:t>
            </a:r>
          </a:p>
        </p:txBody>
      </p:sp>
      <p:sp>
        <p:nvSpPr>
          <p:cNvPr id="4098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pl-PL"/>
              <a:t>Instructor Materials – Chapter 2 Planning Guide</a:t>
            </a:r>
          </a:p>
        </p:txBody>
      </p:sp>
    </p:spTree>
    <p:extLst>
      <p:ext uri="{BB962C8B-B14F-4D97-AF65-F5344CB8AC3E}">
        <p14:creationId xmlns:p14="http://schemas.microsoft.com/office/powerpoint/2010/main" val="3599581950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sz="1600" lang="pl-PL"/>
              <a:t>Metody infiltracji </a:t>
            </a:r>
            <a:br>
              <a:rPr lang="en-US" altLang="en-US" sz="1600" dirty="0"/>
            </a:br>
            <a:r>
              <a:rPr lang="pl-PL"/>
              <a:t>Metody wykorzystania luk w zabezpieczeniach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892" y="798944"/>
            <a:ext cx="8853286" cy="2697801"/>
          </a:xfrm>
        </p:spPr>
        <p:txBody>
          <a:bodyPr>
            <a:normAutofit lnSpcReduction="10000"/>
          </a:bodyPr>
          <a:lstStyle/>
          <a:p>
            <a:pPr rtl="0"/>
            <a:r>
              <a:rPr lang="pl-PL"/>
              <a:t>Wykorzystywanie luk – skanowanie w poszukiwaniu luk w zabezpieczeniach, które będzie można później wykorzystać</a:t>
            </a:r>
          </a:p>
          <a:p>
            <a:pPr lvl="1" rtl="0"/>
            <a:r>
              <a:rPr b="true" lang="pl-PL"/>
              <a:t>Krok 1 – </a:t>
            </a:r>
            <a:r>
              <a:rPr lang="pl-PL"/>
              <a:t>Zebranie informacji o systemie docelowym za pomocą skanera portów lub socjotechniki</a:t>
            </a:r>
          </a:p>
          <a:p>
            <a:pPr lvl="1" rtl="0"/>
            <a:r>
              <a:rPr b="true" lang="pl-PL"/>
              <a:t>Krok 2</a:t>
            </a:r>
            <a:r>
              <a:rPr lang="pl-PL"/>
              <a:t> – Uporządkowanie wiedzy zdobytej w kroku 1</a:t>
            </a:r>
          </a:p>
          <a:p>
            <a:pPr lvl="1" rtl="0"/>
            <a:r>
              <a:rPr b="true" lang="pl-PL"/>
              <a:t>Krok 3 – </a:t>
            </a:r>
            <a:r>
              <a:rPr lang="pl-PL"/>
              <a:t>Poszukiwanie luki w zabezpieczeniach</a:t>
            </a:r>
          </a:p>
          <a:p>
            <a:pPr lvl="1" rtl="0"/>
            <a:r>
              <a:rPr b="true" lang="pl-PL"/>
              <a:t>Krok 4 – </a:t>
            </a:r>
            <a:r>
              <a:rPr lang="pl-PL"/>
              <a:t>Użycie znanego exploita lub napisanie nowego</a:t>
            </a:r>
          </a:p>
          <a:p>
            <a:pPr rtl="0"/>
            <a:r>
              <a:rPr lang="pl-PL"/>
              <a:t>Zaawansowane trwałe zagrożenie (ang. advanced persistent threat, APT) – kompleksowy, długofalowy, wieloetapowy i skryty atak wymierzony w określony cel.</a:t>
            </a:r>
          </a:p>
          <a:p>
            <a:pPr lvl="1" rtl="0"/>
            <a:r>
              <a:rPr lang="pl-PL"/>
              <a:t>zazwyczaj z solidnym wsparciem finansowym</a:t>
            </a:r>
          </a:p>
          <a:p>
            <a:pPr lvl="1" rtl="0"/>
            <a:r>
              <a:rPr lang="pl-PL"/>
              <a:t>wdraża złośliwe oprogramowanie stworzone specjalnie dla tego zadania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FCCD264-3D1C-46E7-A425-5166175DF7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0832" y="3496746"/>
            <a:ext cx="2272588" cy="144967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7B4C38-3F7E-4B1F-934B-AF3E5EA183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1038" y="3496746"/>
            <a:ext cx="2319471" cy="1434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093764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sz="1600" lang="pl-PL"/>
              <a:t>Odmowa usługi (ang. Denial of Service, </a:t>
            </a:r>
            <a:br>
              <a:rPr lang="en-US" altLang="en-US" sz="1600" dirty="0"/>
            </a:br>
            <a:r>
              <a:rPr lang="pl-PL"/>
              <a:t>DoS</a:t>
            </a:r>
            <a:r>
              <a:rPr sz="1600" lang="pl-PL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892" y="798944"/>
            <a:ext cx="8853286" cy="4155319"/>
          </a:xfrm>
        </p:spPr>
        <p:txBody>
          <a:bodyPr/>
          <a:lstStyle/>
          <a:p>
            <a:pPr rtl="0"/>
            <a:r>
              <a:rPr lang="pl-PL"/>
              <a:t>DoS to zakłócenie usług sieciowych</a:t>
            </a:r>
          </a:p>
          <a:p>
            <a:pPr lvl="1" rtl="0"/>
            <a:r>
              <a:rPr b="true" lang="pl-PL"/>
              <a:t>Przytłoczenie ruchem sieciowym (ang. Overwhelming Quantity of Traffic) –</a:t>
            </a:r>
            <a:r>
              <a:rPr lang="pl-PL"/>
              <a:t> sieć, komputer lub aplikacja otrzymuje ogromne ilości danych w tempie, którego nie potrafi obsłużyć.</a:t>
            </a:r>
          </a:p>
          <a:p>
            <a:pPr lvl="1" rtl="0"/>
            <a:r>
              <a:rPr b="true" lang="pl-PL"/>
              <a:t>Złośliwe pakiety (ang. Maliciously Formatted Packets)</a:t>
            </a:r>
            <a:r>
              <a:rPr lang="pl-PL"/>
              <a:t> – złośliwie skonstruowany pakiet danych jest wysyłany do komputera lub aplikacji, a odbiorca nie umie sobie z nim poradzić.</a:t>
            </a:r>
          </a:p>
          <a:p>
            <a:pPr lvl="1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80B46A1-45CB-4B2F-A3B4-634D2DCFA8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1485" y="2235933"/>
            <a:ext cx="4661030" cy="2718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419920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sz="1600" lang="pl-PL"/>
              <a:t>Rozproszony atak odmowy usługi (ang. Distributed DoS, </a:t>
            </a:r>
            <a:br>
              <a:rPr lang="en-US" altLang="en-US" sz="1600" dirty="0"/>
            </a:br>
            <a:r>
              <a:rPr lang="pl-PL"/>
              <a:t>DDoS</a:t>
            </a:r>
            <a:r>
              <a:rPr sz="1600" lang="pl-PL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892" y="798944"/>
            <a:ext cx="4541986" cy="3897343"/>
          </a:xfrm>
        </p:spPr>
        <p:txBody>
          <a:bodyPr/>
          <a:lstStyle/>
          <a:p>
            <a:pPr rtl="0"/>
            <a:r>
              <a:rPr lang="pl-PL"/>
              <a:t>Podobny do DoS, lecz pochodzi z wielu skoordynowanych ze sobą źródeł.</a:t>
            </a:r>
          </a:p>
          <a:p>
            <a:pPr rtl="0"/>
            <a:r>
              <a:rPr lang="pl-PL"/>
              <a:t>Botnet – sieć zainfekowanych maszyn</a:t>
            </a:r>
          </a:p>
          <a:p>
            <a:pPr rtl="0"/>
            <a:r>
              <a:rPr lang="pl-PL"/>
              <a:t>Zombie – zainfekowane maszyny</a:t>
            </a:r>
          </a:p>
          <a:p>
            <a:pPr rtl="0"/>
            <a:r>
              <a:rPr lang="pl-PL"/>
              <a:t>Zombie są kontrolowane przez tzw. systemy obsługi (ang. handler systems). </a:t>
            </a:r>
          </a:p>
          <a:p>
            <a:pPr rtl="0"/>
            <a:r>
              <a:rPr lang="pl-PL"/>
              <a:t>Komputery zombie stale zarażają kolejne maszyny, tym samym tworzą kolejne zombie.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5714A3A-6BE7-41DF-B710-CA0EA05EB0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0878" y="1633491"/>
            <a:ext cx="4104230" cy="2411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228534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sz="1600" lang="pl-PL"/>
              <a:t>Odmowa usługi (ang. DoS) </a:t>
            </a:r>
            <a:br>
              <a:rPr lang="en-US" altLang="en-US" sz="1600" dirty="0"/>
            </a:br>
            <a:r>
              <a:rPr lang="pl-PL"/>
              <a:t>Zatrucie SEO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892" y="798944"/>
            <a:ext cx="8853286" cy="4155319"/>
          </a:xfrm>
        </p:spPr>
        <p:txBody>
          <a:bodyPr/>
          <a:lstStyle/>
          <a:p>
            <a:pPr rtl="0"/>
            <a:r>
              <a:rPr lang="pl-PL"/>
              <a:t>SEO</a:t>
            </a:r>
          </a:p>
          <a:p>
            <a:pPr lvl="1" rtl="0"/>
            <a:r>
              <a:rPr lang="pl-PL"/>
              <a:t>Optymalizacja pozycjonowania w wyszukiwarce (ang. SEO) </a:t>
            </a:r>
          </a:p>
          <a:p>
            <a:pPr lvl="1" rtl="0"/>
            <a:r>
              <a:rPr lang="pl-PL"/>
              <a:t>Techniki pozwalające na poprawę pozycji strony w rankingu wyszukiwarki</a:t>
            </a:r>
          </a:p>
          <a:p>
            <a:pPr rtl="0"/>
            <a:r>
              <a:rPr lang="pl-PL"/>
              <a:t>Zatrucie SEO (ang. SEO Poisoning)</a:t>
            </a:r>
          </a:p>
          <a:p>
            <a:pPr lvl="1" rtl="0"/>
            <a:r>
              <a:rPr lang="pl-PL"/>
              <a:t>Zwiększenie ruchu sieciowego na złośliwych witrynach</a:t>
            </a:r>
          </a:p>
          <a:p>
            <a:pPr lvl="1" rtl="0"/>
            <a:r>
              <a:rPr lang="pl-PL"/>
              <a:t>Wymuszenie wyższej pozycji złośliwych witryn w wyszukiwarkach internetowych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D504EAE-2C04-451D-9343-E9647F362E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1534" y="1104310"/>
            <a:ext cx="3140644" cy="3544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023600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pPr rtl="0"/>
            <a:r>
              <a:rPr lang="pl-PL"/>
              <a:t>2.2 Przegląd tematyki cyberbezpieczeństwa</a:t>
            </a:r>
          </a:p>
        </p:txBody>
      </p:sp>
    </p:spTree>
    <p:extLst>
      <p:ext uri="{BB962C8B-B14F-4D97-AF65-F5344CB8AC3E}">
        <p14:creationId xmlns:p14="http://schemas.microsoft.com/office/powerpoint/2010/main" val="2677984520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sz="1600" lang="pl-PL"/>
              <a:t>Atak mieszany (ang. blended attack) </a:t>
            </a:r>
            <a:br>
              <a:rPr lang="en-US" altLang="en-US" sz="1600" dirty="0"/>
            </a:br>
            <a:r>
              <a:rPr lang="pl-PL"/>
              <a:t>Czym jest atak mieszany?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/>
            <a:r>
              <a:rPr lang="pl-PL"/>
              <a:t>Używa różnorodnych technik w celu naruszenia bezpieczeństwa atakowanego celu</a:t>
            </a:r>
          </a:p>
          <a:p>
            <a:pPr rtl="0"/>
            <a:r>
              <a:rPr lang="pl-PL"/>
              <a:t>Używa kombinacji robaków, koni trojańskich, oprogramowania szpiegującego, narzędzi typu keylogger, spamu oraz phishingu</a:t>
            </a:r>
          </a:p>
          <a:p>
            <a:pPr rtl="0"/>
            <a:r>
              <a:rPr lang="pl-PL"/>
              <a:t>Typowy przykład ataku mieszanego </a:t>
            </a:r>
          </a:p>
          <a:p>
            <a:pPr lvl="1" rtl="0"/>
            <a:r>
              <a:rPr lang="pl-PL"/>
              <a:t>spam e-mailowy, komunikatory internetowe lub nieszkodliwe </a:t>
            </a:r>
            <a:br>
              <a:rPr lang="en-US" dirty="0"/>
            </a:br>
            <a:r>
              <a:rPr lang="pl-PL"/>
              <a:t>witryny używane do rozpowszechnienia odnośników </a:t>
            </a:r>
          </a:p>
          <a:p>
            <a:pPr lvl="1" rtl="0"/>
            <a:r>
              <a:rPr lang="pl-PL"/>
              <a:t>DDoS w połączeniu z phishingiem w formie wiadomości e-mail wyłudzających informacje</a:t>
            </a:r>
          </a:p>
          <a:p>
            <a:pPr rtl="0"/>
            <a:r>
              <a:rPr lang="pl-PL"/>
              <a:t>Przykłady: Nimbda, CodeRed, BugBear, Klez, </a:t>
            </a:r>
            <a:br>
              <a:rPr lang="en-US" dirty="0"/>
            </a:br>
            <a:r>
              <a:rPr lang="pl-PL"/>
              <a:t>Slammer, Zeus / LICAT i Conficker</a:t>
            </a:r>
          </a:p>
          <a:p>
            <a:endParaRPr lang="en-CA" alt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C33F57B-F56B-42C3-B880-5F5AECAE8E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8056" y="2191657"/>
            <a:ext cx="3688631" cy="2448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350061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sz="1600" lang="pl-PL"/>
              <a:t>Minimalizacja negatywnych skutków cyberataku</a:t>
            </a:r>
            <a:br>
              <a:rPr lang="en-US" altLang="en-US" sz="1600" dirty="0"/>
            </a:br>
            <a:r>
              <a:rPr lang="pl-PL"/>
              <a:t>Czym jest „Minimalizacja negatywnych skutków cyberataku"?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/>
            <a:r>
              <a:rPr lang="pl-PL"/>
              <a:t>Poinformuj o problemie.</a:t>
            </a:r>
          </a:p>
          <a:p>
            <a:pPr rtl="0"/>
            <a:r>
              <a:rPr lang="pl-PL"/>
              <a:t>Bądź szczery i odpowiedzialny</a:t>
            </a:r>
          </a:p>
          <a:p>
            <a:pPr rtl="0"/>
            <a:r>
              <a:rPr lang="pl-PL"/>
              <a:t>Ujawnij szczegóły</a:t>
            </a:r>
          </a:p>
          <a:p>
            <a:pPr rtl="0"/>
            <a:r>
              <a:rPr lang="pl-PL"/>
              <a:t>Staraj się zrozumieć przyczyny naruszenia</a:t>
            </a:r>
          </a:p>
          <a:p>
            <a:pPr rtl="0"/>
            <a:r>
              <a:rPr lang="pl-PL"/>
              <a:t>Podejmij kroki, aby uniknąć kolejnego ataku o podobnym charakterze w przyszłości</a:t>
            </a:r>
          </a:p>
          <a:p>
            <a:pPr rtl="0"/>
            <a:r>
              <a:rPr lang="pl-PL"/>
              <a:t>Upewnij się, że wszystkie systemy są bezpieczne i wolne od skutków ataku</a:t>
            </a:r>
          </a:p>
          <a:p>
            <a:pPr rtl="0"/>
            <a:r>
              <a:rPr lang="pl-PL"/>
              <a:t>Przeprowadź szkolenia dla pracowników, partnerów i klientów</a:t>
            </a:r>
          </a:p>
          <a:p>
            <a:endParaRPr lang="en-CA" alt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F6C022D-3935-49BC-928E-BDF3F2ABAA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5537" y="2281646"/>
            <a:ext cx="3602111" cy="2383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932892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pPr rtl="0"/>
            <a:r>
              <a:rPr lang="pl-PL"/>
              <a:t>2.3 Podsumowanie rozdziału</a:t>
            </a:r>
          </a:p>
        </p:txBody>
      </p:sp>
    </p:spTree>
    <p:extLst>
      <p:ext uri="{BB962C8B-B14F-4D97-AF65-F5344CB8AC3E}">
        <p14:creationId xmlns:p14="http://schemas.microsoft.com/office/powerpoint/2010/main" val="3886944279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sz="1600" lang="pl-PL"/>
              <a:t>Podsumowanie rozdziału</a:t>
            </a:r>
            <a:br>
              <a:rPr lang="en-US" altLang="en-US" sz="1600" dirty="0"/>
            </a:br>
            <a:r>
              <a:rPr lang="pl-PL"/>
              <a:t>Podsumowanie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/>
            <a:r>
              <a:rPr sz="1400" lang="pl-PL"/>
              <a:t>Wskaż przykłady luk w zabezpieczeniach.</a:t>
            </a:r>
          </a:p>
          <a:p>
            <a:pPr rtl="0"/>
            <a:r>
              <a:rPr sz="1400" lang="pl-PL"/>
              <a:t>Wyjaśnij, w jaki sposób wykorzystuje się lukę w zabezpieczeniach.</a:t>
            </a:r>
          </a:p>
          <a:p>
            <a:pPr rtl="0"/>
            <a:r>
              <a:rPr sz="1400" lang="pl-PL"/>
              <a:t>Opisz rodzaje złośliwego oprogramowania i symptomy zarażenia nimi, metody infiltracji, metody używane do zablokowania usług</a:t>
            </a:r>
          </a:p>
          <a:p>
            <a:pPr rtl="0"/>
            <a:r>
              <a:rPr sz="1400" lang="pl-PL"/>
              <a:t>Opisz atak mieszany i znaczenie minimalizacji negatywnych skutków cyberataku</a:t>
            </a:r>
          </a:p>
          <a:p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val="972245079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0828277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pPr rtl="0"/>
            <a:r>
              <a:rPr lang="pl-PL"/>
              <a:t>Rozdział 2: </a:t>
            </a:r>
            <a:r>
              <a:rPr sz="4800" lang="pl-PL">
                <a:latin typeface="Arial" charset="0"/>
              </a:rPr>
              <a:t>Ataki, koncepcje i techniki</a:t>
            </a:r>
          </a:p>
        </p:txBody>
      </p:sp>
      <p:sp>
        <p:nvSpPr>
          <p:cNvPr id="3" name="Rectangle 2"/>
          <p:cNvSpPr/>
          <p:nvPr/>
        </p:nvSpPr>
        <p:spPr>
          <a:xfrm>
            <a:off x="628650" y="3436035"/>
            <a:ext cx="41697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0"/>
            <a:r>
              <a:rPr b="true" lang="pl-PL"/>
              <a:t>Wprowadzenie do cyberbezpieczeństwa (wersja 2.1)</a:t>
            </a:r>
          </a:p>
          <a:p>
            <a:pPr rtl="0"/>
            <a:r>
              <a:rPr b="true" lang="pl-PL"/>
              <a:t>Poradnik planowania</a:t>
            </a:r>
          </a:p>
        </p:txBody>
      </p:sp>
    </p:spTree>
    <p:extLst>
      <p:ext uri="{BB962C8B-B14F-4D97-AF65-F5344CB8AC3E}">
        <p14:creationId xmlns:p14="http://schemas.microsoft.com/office/powerpoint/2010/main" val="914249568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rtl="0">
              <a:spcBef>
                <a:spcPct val="30000"/>
              </a:spcBef>
              <a:buNone/>
            </a:pPr>
            <a:r>
              <a:rPr lang="pl-PL"/>
              <a:t>What activities are associated with this chapter?</a:t>
            </a:r>
          </a:p>
          <a:p>
            <a:pPr marL="0" indent="0">
              <a:spcBef>
                <a:spcPct val="30000"/>
              </a:spcBef>
              <a:buNone/>
            </a:pPr>
            <a:endParaRPr lang="en-US" dirty="0"/>
          </a:p>
          <a:p>
            <a:pPr marL="89297" indent="0">
              <a:spcBef>
                <a:spcPct val="30000"/>
              </a:spcBef>
              <a:buNone/>
            </a:pPr>
            <a:endParaRPr lang="en-US" dirty="0"/>
          </a:p>
          <a:p>
            <a:pPr marL="89297" indent="0">
              <a:spcBef>
                <a:spcPct val="30000"/>
              </a:spcBef>
              <a:buNone/>
            </a:pPr>
            <a:endParaRPr lang="en-US" dirty="0"/>
          </a:p>
        </p:txBody>
      </p:sp>
      <p:sp>
        <p:nvSpPr>
          <p:cNvPr id="6146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 rtl="0"/>
            <a:r>
              <a:rPr lang="pl-PL"/>
              <a:t>Chapter 2: Activities</a:t>
            </a:r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2197956"/>
              </p:ext>
            </p:extLst>
          </p:nvPr>
        </p:nvGraphicFramePr>
        <p:xfrm>
          <a:off x="457291" y="1122081"/>
          <a:ext cx="8242572" cy="11642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75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6597">
                  <a:extLst>
                    <a:ext uri="{9D8B030D-6E8A-4147-A177-3AD203B41FA5}">
                      <a16:colId xmlns:a16="http://schemas.microsoft.com/office/drawing/2014/main" val="3156509146"/>
                    </a:ext>
                  </a:extLst>
                </a:gridCol>
                <a:gridCol w="47584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347">
                <a:tc>
                  <a:txBody>
                    <a:bodyPr/>
                    <a:lstStyle/>
                    <a:p>
                      <a:pPr marL="0" marR="0" lvl="0" indent="0" algn="ctr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sz="1200" lang="pl-PL"/>
                        <a:t>Page #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sz="1200" lang="pl-PL"/>
                        <a:t>Activity Type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rtl="0"/>
                      <a:r>
                        <a:rPr sz="1200" lang="pl-PL"/>
                        <a:t>Activity Name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2629">
                <a:tc>
                  <a:txBody>
                    <a:bodyPr/>
                    <a:lstStyle/>
                    <a:p>
                      <a:pPr algn="ctr" rtl="0"/>
                      <a:r>
                        <a:rPr sz="1100" lang="pl-PL"/>
                        <a:t>2.1.2.2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rtl="0"/>
                      <a:r>
                        <a:rPr sz="1100" lang="pl-PL"/>
                        <a:t>Interactive Activity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rtl="0"/>
                      <a:r>
                        <a:rPr sz="1100" lang="pl-PL">
                          <a:solidFill>
                            <a:schemeClr val="tx1"/>
                          </a:solidFill>
                        </a:rPr>
                        <a:t>Identify Vulnerability</a:t>
                      </a:r>
                      <a:r>
                        <a:rPr sz="1100" baseline="0" lang="pl-PL">
                          <a:solidFill>
                            <a:schemeClr val="tx1"/>
                          </a:solidFill>
                        </a:rPr>
                        <a:t> Terminology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2629">
                <a:tc>
                  <a:txBody>
                    <a:bodyPr/>
                    <a:lstStyle/>
                    <a:p>
                      <a:pPr algn="ctr" rtl="0"/>
                      <a:r>
                        <a:rPr sz="1100" lang="pl-PL">
                          <a:solidFill>
                            <a:schemeClr val="tx1"/>
                          </a:solidFill>
                        </a:rPr>
                        <a:t>2.1.3.3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sz="1100" lang="pl-PL">
                          <a:solidFill>
                            <a:schemeClr val="tx1"/>
                          </a:solidFill>
                        </a:rPr>
                        <a:t>Interactive Activity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sz="1100" lang="pl-PL">
                          <a:solidFill>
                            <a:schemeClr val="tx1"/>
                          </a:solidFill>
                        </a:rPr>
                        <a:t>Identify</a:t>
                      </a:r>
                      <a:r>
                        <a:rPr sz="1100" baseline="0" lang="pl-PL">
                          <a:solidFill>
                            <a:schemeClr val="tx1"/>
                          </a:solidFill>
                        </a:rPr>
                        <a:t> Malware Types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2629">
                <a:tc>
                  <a:txBody>
                    <a:bodyPr/>
                    <a:lstStyle/>
                    <a:p>
                      <a:pPr algn="ctr" rtl="0"/>
                      <a:r>
                        <a:rPr sz="1100" lang="pl-PL">
                          <a:solidFill>
                            <a:schemeClr val="tx1"/>
                          </a:solidFill>
                        </a:rPr>
                        <a:t>2.1.5.4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sz="1100" lang="pl-PL">
                          <a:solidFill>
                            <a:schemeClr val="tx1"/>
                          </a:solidFill>
                        </a:rPr>
                        <a:t>Interactive Activity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sz="1100" lang="pl-PL">
                          <a:solidFill>
                            <a:schemeClr val="tx1"/>
                          </a:solidFill>
                        </a:rPr>
                        <a:t>Identify the DoS Type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5273728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 rtl="0">
              <a:spcBef>
                <a:spcPct val="30000"/>
              </a:spcBef>
            </a:pPr>
            <a:r>
              <a:rPr lang="pl-PL"/>
              <a:t>Students should complete Chapter 2, “Assessment” after completing Chapter 2.</a:t>
            </a:r>
          </a:p>
          <a:p>
            <a:pPr eaLnBrk="1" hangingPunct="1" rtl="0">
              <a:spcBef>
                <a:spcPct val="30000"/>
              </a:spcBef>
            </a:pPr>
            <a:r>
              <a:rPr lang="pl-PL"/>
              <a:t>Quizzes and other activities can be used to informally assess student progress.</a:t>
            </a:r>
          </a:p>
        </p:txBody>
      </p:sp>
      <p:sp>
        <p:nvSpPr>
          <p:cNvPr id="7170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 rtl="0"/>
            <a:r>
              <a:rPr lang="pl-PL"/>
              <a:t>Chapter 2: Assessment</a:t>
            </a:r>
          </a:p>
        </p:txBody>
      </p:sp>
    </p:spTree>
    <p:extLst>
      <p:ext uri="{BB962C8B-B14F-4D97-AF65-F5344CB8AC3E}">
        <p14:creationId xmlns:p14="http://schemas.microsoft.com/office/powerpoint/2010/main" val="1296080354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rtl="0">
              <a:lnSpc>
                <a:spcPct val="85000"/>
              </a:lnSpc>
              <a:spcBef>
                <a:spcPct val="30000"/>
              </a:spcBef>
              <a:buNone/>
            </a:pPr>
            <a:r>
              <a:rPr lang="pl-PL"/>
              <a:t>Prior to teaching Chapter 2, the instructor should:</a:t>
            </a:r>
          </a:p>
          <a:p>
            <a:pPr eaLnBrk="1" hangingPunct="1" rtl="0">
              <a:lnSpc>
                <a:spcPct val="85000"/>
              </a:lnSpc>
              <a:spcBef>
                <a:spcPct val="30000"/>
              </a:spcBef>
            </a:pPr>
            <a:r>
              <a:rPr lang="pl-PL"/>
              <a:t>Complete Chapter 2, “Assessment.”</a:t>
            </a:r>
          </a:p>
          <a:p>
            <a:pPr rtl="0">
              <a:lnSpc>
                <a:spcPct val="85000"/>
              </a:lnSpc>
              <a:spcBef>
                <a:spcPct val="30000"/>
              </a:spcBef>
            </a:pPr>
            <a:r>
              <a:rPr sz="1600" lang="pl-PL"/>
              <a:t>Review the Additional Resources and Activities document in the Student Resources for possible additional resources and activities.</a:t>
            </a:r>
          </a:p>
          <a:p>
            <a:pPr eaLnBrk="1" hangingPunct="1" rtl="0">
              <a:lnSpc>
                <a:spcPct val="85000"/>
              </a:lnSpc>
              <a:spcBef>
                <a:spcPct val="30000"/>
              </a:spcBef>
            </a:pPr>
            <a:r>
              <a:rPr lang="pl-PL"/>
              <a:t>The objectives of this chapter are:</a:t>
            </a:r>
          </a:p>
          <a:p>
            <a:pPr marL="630238" lvl="2" indent="-214313" rtl="0">
              <a:buFont typeface="Arial" panose="020B0604020202020204" pitchFamily="34" charset="0"/>
              <a:buChar char="•"/>
            </a:pPr>
            <a:r>
              <a:rPr lang="pl-PL"/>
              <a:t>Explain how a security vulnerability is exploited.</a:t>
            </a:r>
          </a:p>
          <a:p>
            <a:pPr marL="630238" lvl="2" indent="-214313" rtl="0">
              <a:buFont typeface="Arial" panose="020B0604020202020204" pitchFamily="34" charset="0"/>
              <a:buChar char="•"/>
            </a:pPr>
            <a:r>
              <a:rPr lang="pl-PL"/>
              <a:t>Identify examples of security vulnerabilities.</a:t>
            </a:r>
          </a:p>
          <a:p>
            <a:pPr marL="630238" lvl="2" indent="-214313" rtl="0">
              <a:buFont typeface="Arial" panose="020B0604020202020204" pitchFamily="34" charset="0"/>
              <a:buChar char="•"/>
            </a:pPr>
            <a:r>
              <a:rPr lang="pl-PL"/>
              <a:t>Describe types of malware and their symptoms.</a:t>
            </a:r>
          </a:p>
          <a:p>
            <a:pPr marL="630238" lvl="2" indent="-214313" rtl="0">
              <a:buFont typeface="Arial" panose="020B0604020202020204" pitchFamily="34" charset="0"/>
              <a:buChar char="•"/>
            </a:pPr>
            <a:r>
              <a:rPr lang="pl-PL"/>
              <a:t>Describe methods of infiltration.</a:t>
            </a:r>
          </a:p>
          <a:p>
            <a:pPr marL="630238" lvl="2" indent="-214313" rtl="0">
              <a:buFont typeface="Arial" panose="020B0604020202020204" pitchFamily="34" charset="0"/>
              <a:buChar char="•"/>
            </a:pPr>
            <a:r>
              <a:rPr lang="pl-PL"/>
              <a:t>Describe methods used to deny service.</a:t>
            </a:r>
          </a:p>
          <a:p>
            <a:pPr marL="630238" lvl="2" indent="-214313" rtl="0">
              <a:buFont typeface="Arial" panose="020B0604020202020204" pitchFamily="34" charset="0"/>
              <a:buChar char="•"/>
            </a:pPr>
            <a:r>
              <a:rPr lang="pl-PL"/>
              <a:t>Describe a blended attack.</a:t>
            </a:r>
          </a:p>
          <a:p>
            <a:pPr marL="630238" lvl="2" indent="-214313" rtl="0">
              <a:buFont typeface="Arial" panose="020B0604020202020204" pitchFamily="34" charset="0"/>
              <a:buChar char="•"/>
            </a:pPr>
            <a:r>
              <a:rPr lang="pl-PL"/>
              <a:t>Describe the importance of impact reduction.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pl-PL"/>
              <a:t>Chapter 2: Best Practices</a:t>
            </a:r>
          </a:p>
        </p:txBody>
      </p:sp>
    </p:spTree>
    <p:extLst>
      <p:ext uri="{BB962C8B-B14F-4D97-AF65-F5344CB8AC3E}">
        <p14:creationId xmlns:p14="http://schemas.microsoft.com/office/powerpoint/2010/main" val="2379341361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rtl="0">
              <a:lnSpc>
                <a:spcPct val="85000"/>
              </a:lnSpc>
              <a:spcBef>
                <a:spcPct val="30000"/>
              </a:spcBef>
              <a:defRPr/>
            </a:pPr>
            <a:r>
              <a:rPr sz="1600" lang="pl-PL"/>
              <a:t>For additional help with teaching strategies, including lesson plans, analogies for difficult concepts, and discussion topics, visit the </a:t>
            </a:r>
            <a:r>
              <a:rPr sz="1600" lang="pl-PL">
                <a:hlinkClick r:id="rId3"/>
              </a:rPr>
              <a:t>Community Forums </a:t>
            </a:r>
            <a:r>
              <a:rPr sz="1600" lang="pl-PL"/>
              <a:t>.</a:t>
            </a:r>
          </a:p>
          <a:p>
            <a:pPr rtl="0">
              <a:lnSpc>
                <a:spcPct val="85000"/>
              </a:lnSpc>
              <a:spcBef>
                <a:spcPct val="30000"/>
              </a:spcBef>
              <a:defRPr/>
            </a:pPr>
            <a:r>
              <a:rPr sz="1600" lang="pl-PL"/>
              <a:t>If you have lesson plans or resources that you would like to share, upload them to the Community Forums in order to help other instructors.</a:t>
            </a:r>
          </a:p>
        </p:txBody>
      </p:sp>
      <p:sp>
        <p:nvSpPr>
          <p:cNvPr id="13314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 rtl="0"/>
            <a:r>
              <a:rPr lang="pl-PL"/>
              <a:t>Chapter 2: Additional Help</a:t>
            </a:r>
          </a:p>
        </p:txBody>
      </p:sp>
    </p:spTree>
    <p:extLst>
      <p:ext uri="{BB962C8B-B14F-4D97-AF65-F5344CB8AC3E}">
        <p14:creationId xmlns:p14="http://schemas.microsoft.com/office/powerpoint/2010/main" val="1849301981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3168022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0"/>
            <a:r>
              <a:rPr lang="pl-PL"/>
              <a:t>Rozdział 2: Ataki, koncepcje i techniki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2557721" cy="902174"/>
          </a:xfrm>
        </p:spPr>
        <p:txBody>
          <a:bodyPr/>
          <a:lstStyle/>
          <a:p>
            <a:pPr rtl="0"/>
            <a:r>
              <a:rPr lang="pl-PL"/>
              <a:t>Wprowadzenie do cyberbezpieczeństwa (wersja 2.1)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938014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Default Theme">
  <a:themeElements>
    <a:clrScheme name="Custom 6">
      <a:dk1>
        <a:srgbClr val="58585B"/>
      </a:dk1>
      <a:lt1>
        <a:srgbClr val="FFFFFF"/>
      </a:lt1>
      <a:dk2>
        <a:srgbClr val="58585B"/>
      </a:dk2>
      <a:lt2>
        <a:srgbClr val="81C569"/>
      </a:lt2>
      <a:accent1>
        <a:srgbClr val="004C69"/>
      </a:accent1>
      <a:accent2>
        <a:srgbClr val="9E0B0F"/>
      </a:accent2>
      <a:accent3>
        <a:srgbClr val="FFFFFF"/>
      </a:accent3>
      <a:accent4>
        <a:srgbClr val="367187"/>
      </a:accent4>
      <a:accent5>
        <a:srgbClr val="38C6F4"/>
      </a:accent5>
      <a:accent6>
        <a:srgbClr val="FBAB18"/>
      </a:accent6>
      <a:hlink>
        <a:srgbClr val="38C6F4"/>
      </a:hlink>
      <a:folHlink>
        <a:srgbClr val="81C56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6A4D7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Default Theme" id="{A3178FD6-045E-43BB-9FF9-79BDC55288A1}" vid="{B3635A64-254C-4D4D-B1C2-6197525273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7577</TotalTime>
  <Words>1524</Words>
  <Application>Microsoft Office PowerPoint</Application>
  <PresentationFormat>On-screen Show (16:9)</PresentationFormat>
  <Paragraphs>271</Paragraphs>
  <Slides>29</Slides>
  <Notes>27</Notes>
  <HiddenSlides>6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7" baseType="lpstr">
      <vt:lpstr>ＭＳ Ｐゴシック</vt:lpstr>
      <vt:lpstr>Arial</vt:lpstr>
      <vt:lpstr>Calibri</vt:lpstr>
      <vt:lpstr>CiscoSans</vt:lpstr>
      <vt:lpstr>CiscoSans ExtraLight</vt:lpstr>
      <vt:lpstr>CiscoSans Thin</vt:lpstr>
      <vt:lpstr>Wingdings</vt:lpstr>
      <vt:lpstr>Default Theme</vt:lpstr>
      <vt:lpstr>Chapter 2: Attacks, Concepts and Techniques</vt:lpstr>
      <vt:lpstr>Instructor Materials – Chapter 2 Planning Guide</vt:lpstr>
      <vt:lpstr>Chapter 2: Attacks, Concepts and Techniques</vt:lpstr>
      <vt:lpstr>Chapter 2: Activities</vt:lpstr>
      <vt:lpstr>Chapter 2: Assessment</vt:lpstr>
      <vt:lpstr>Chapter 2: Best Practices</vt:lpstr>
      <vt:lpstr>Chapter 2: Additional Help</vt:lpstr>
      <vt:lpstr>PowerPoint Presentation</vt:lpstr>
      <vt:lpstr>Chapter 2: Attacks, Concepts and Techniques</vt:lpstr>
      <vt:lpstr>Chapter 2 - Sections &amp; Objectives</vt:lpstr>
      <vt:lpstr>2.1 Analyzing a Cyberattack</vt:lpstr>
      <vt:lpstr>Security Vulnerability and Exploits Finding Security Vulnerabilities</vt:lpstr>
      <vt:lpstr>Types of Security Vulnerabilities Categorizing Security Vulnerabilities</vt:lpstr>
      <vt:lpstr>Types of Malware and Symptoms Types of Malware</vt:lpstr>
      <vt:lpstr>Types of Malware and Symptoms Types of Malware (Cont.)</vt:lpstr>
      <vt:lpstr>Types of Malware and Symptoms Symptoms of Malware</vt:lpstr>
      <vt:lpstr>Methods of Infiltration Social Engineering</vt:lpstr>
      <vt:lpstr>Methods of Infiltration Wi-Fi Password Cracking</vt:lpstr>
      <vt:lpstr>Methods of Infiltration Phishing</vt:lpstr>
      <vt:lpstr>Methods of Infiltration Vulnerability Exploitation</vt:lpstr>
      <vt:lpstr>Denial of Service DoS</vt:lpstr>
      <vt:lpstr>Denial of Service DDoS</vt:lpstr>
      <vt:lpstr>Denial of Service SEO Poisoning</vt:lpstr>
      <vt:lpstr>2.2 The Cybersecurity Landscape</vt:lpstr>
      <vt:lpstr>Blended Attack What is a Blended Attack?</vt:lpstr>
      <vt:lpstr>Impact Reduction What is Impact Reduction?</vt:lpstr>
      <vt:lpstr>2.3 Chapter Summary</vt:lpstr>
      <vt:lpstr>Chapter Summary Summary</vt:lpstr>
      <vt:lpstr>PowerPoint Presentation</vt:lpstr>
    </vt:vector>
  </TitlesOfParts>
  <Company>Cisco Systems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bvachon@cisco.com</dc:creator>
  <cp:lastModifiedBy>Sukyi</cp:lastModifiedBy>
  <cp:revision>302</cp:revision>
  <dcterms:created xsi:type="dcterms:W3CDTF">2016-08-22T22:27:36Z</dcterms:created>
  <dcterms:modified xsi:type="dcterms:W3CDTF">2017-12-18T17:48:20Z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ProviderInitializationData">
    <vt:lpwstr>https://cisco.jiveon.com</vt:lpwstr>
  </property>
  <property fmtid="{D5CDD505-2E9C-101B-9397-08002B2CF9AE}" pid="3" name="Offisync_UpdateToken">
    <vt:lpwstr>1</vt:lpwstr>
  </property>
  <property fmtid="{D5CDD505-2E9C-101B-9397-08002B2CF9AE}" pid="4" name="Offisync_ServerID">
    <vt:lpwstr>07841bbc-cd3c-4a76-827f-75a2226890f4</vt:lpwstr>
  </property>
  <property fmtid="{D5CDD505-2E9C-101B-9397-08002B2CF9AE}" pid="5" name="Offisync_UniqueId">
    <vt:lpwstr>1702406</vt:lpwstr>
  </property>
  <property fmtid="{D5CDD505-2E9C-101B-9397-08002B2CF9AE}" pid="6" name="Jive_VersionGuid">
    <vt:lpwstr>fd96a0b3-f68d-4727-8e4f-2128d37ed30a</vt:lpwstr>
  </property>
  <property fmtid="{D5CDD505-2E9C-101B-9397-08002B2CF9AE}" pid="7" name="Jive_LatestUserAccountName">
    <vt:lpwstr>alljohns</vt:lpwstr>
  </property>
</Properties>
</file>